
<file path=[Content_Types].xml><?xml version="1.0" encoding="utf-8"?>
<Types xmlns="http://schemas.openxmlformats.org/package/2006/content-types">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charts/chart13.xml" ContentType="application/vnd.openxmlformats-officedocument.drawingml.chart+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charts/chart9.xml" ContentType="application/vnd.openxmlformats-officedocument.drawingml.chart+xml"/>
  <Override PartName="/ppt/charts/chart11.xml" ContentType="application/vnd.openxmlformats-officedocument.drawingml.chart+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charts/chart7.xml" ContentType="application/vnd.openxmlformats-officedocument.drawingml.chart+xml"/>
  <Override PartName="/ppt/notesSlides/notesSlide21.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notesSlides/notesSlide10.xml" ContentType="application/vnd.openxmlformats-officedocument.presentationml.notesSlide+xml"/>
  <Override PartName="/ppt/charts/chart5.xml" ContentType="application/vnd.openxmlformats-officedocument.drawingml.chart+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drawings/drawing1.xml" ContentType="application/vnd.openxmlformats-officedocument.drawingml.chartshape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charts/chart8.xml" ContentType="application/vnd.openxmlformats-officedocument.drawingml.chart+xml"/>
  <Override PartName="/ppt/notesSlides/notesSlide22.xml" ContentType="application/vnd.openxmlformats-officedocument.presentationml.notesSlide+xml"/>
  <Override PartName="/ppt/charts/chart12.xml" ContentType="application/vnd.openxmlformats-officedocument.drawingml.chart+xml"/>
  <Override PartName="/ppt/slideLayouts/slideLayout10.xml" ContentType="application/vnd.openxmlformats-officedocument.presentationml.slideLayout+xml"/>
  <Default Extension="gif" ContentType="image/gif"/>
  <Override PartName="/ppt/notesSlides/notesSlide8.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notesSlides/notesSlide20.xml" ContentType="application/vnd.openxmlformats-officedocument.presentationml.notesSlide+xml"/>
  <Override PartName="/ppt/charts/chart10.xml" ContentType="application/vnd.openxmlformats-officedocument.drawingml.chart+xml"/>
  <Override PartName="/ppt/notesSlides/notesSlide6.xml" ContentType="application/vnd.openxmlformats-officedocument.presentationml.notesSlide+xml"/>
  <Override PartName="/ppt/charts/chart4.xml" ContentType="application/vnd.openxmlformats-officedocument.drawingml.chart+xml"/>
  <Override PartName="/ppt/slides/slide8.xml" ContentType="application/vnd.openxmlformats-officedocument.presentationml.slide+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31"/>
  </p:notesMasterIdLst>
  <p:sldIdLst>
    <p:sldId id="256" r:id="rId2"/>
    <p:sldId id="257" r:id="rId3"/>
    <p:sldId id="258" r:id="rId4"/>
    <p:sldId id="259" r:id="rId5"/>
    <p:sldId id="264" r:id="rId6"/>
    <p:sldId id="261" r:id="rId7"/>
    <p:sldId id="262" r:id="rId8"/>
    <p:sldId id="263" r:id="rId9"/>
    <p:sldId id="265" r:id="rId10"/>
    <p:sldId id="266" r:id="rId11"/>
    <p:sldId id="267" r:id="rId12"/>
    <p:sldId id="268" r:id="rId13"/>
    <p:sldId id="269" r:id="rId14"/>
    <p:sldId id="285"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4" r:id="rId28"/>
    <p:sldId id="283" r:id="rId29"/>
    <p:sldId id="282" r:id="rId3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6" d="100"/>
          <a:sy n="66" d="100"/>
        </p:scale>
        <p:origin x="-45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bgm-s-nf500-1\home\Michael.Jurewicz\mlj\BGM_FF_Workshop\FF_event.xlsx" TargetMode="External"/></Relationships>
</file>

<file path=ppt/charts/_rels/chart10.xml.rels><?xml version="1.0" encoding="UTF-8" standalone="yes"?>
<Relationships xmlns="http://schemas.openxmlformats.org/package/2006/relationships"><Relationship Id="rId1" Type="http://schemas.openxmlformats.org/officeDocument/2006/relationships/oleObject" Target="file:///\\bgm-s-nf500-1\home\Michael.Jurewicz\mlj\BGM_FF_Workshop\FF_event.xlsx" TargetMode="External"/></Relationships>
</file>

<file path=ppt/charts/_rels/chart11.xml.rels><?xml version="1.0" encoding="UTF-8" standalone="yes"?>
<Relationships xmlns="http://schemas.openxmlformats.org/package/2006/relationships"><Relationship Id="rId1" Type="http://schemas.openxmlformats.org/officeDocument/2006/relationships/oleObject" Target="file:///\\bgm-s-nf500-1\home\Michael.Jurewicz\mlj\BGM_FF_Workshop\FF_event.xlsx" TargetMode="External"/></Relationships>
</file>

<file path=ppt/charts/_rels/chart1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bgm-s-nf500-1\home\Michael.Jurewicz\mlj\BGM_FF_Workshop\FF_event.xlsx" TargetMode="External"/></Relationships>
</file>

<file path=ppt/charts/_rels/chart13.xml.rels><?xml version="1.0" encoding="UTF-8" standalone="yes"?>
<Relationships xmlns="http://schemas.openxmlformats.org/package/2006/relationships"><Relationship Id="rId1" Type="http://schemas.openxmlformats.org/officeDocument/2006/relationships/oleObject" Target="file:///\\bgm-s-nf500-1\home\Michael.Jurewicz\mlj\BGM_FF_Workshop\FF_event.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bgm-s-nf500-1\home\Michael.Jurewicz\mlj\BGM_FF_Workshop\FF_event.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bgm-s-nf500-1\home\Michael.Jurewicz\mlj\BGM_FF_Workshop\FF_event.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bgm-s-nf500-1\home\Michael.Jurewicz\mlj\BGM_FF_Workshop\FF_event.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bgm-s-nf500-1\home\Michael.Jurewicz\mlj\BGM_FF_Workshop\FF_event.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bgm-s-nf500-1\home\Michael.Jurewicz\mlj\BGM_FF_Workshop\FF_event.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bgm-s-nf500-1\home\Michael.Jurewicz\mlj\BGM_FF_Workshop\FF_event.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bgm-s-nf500-1\home\Michael.Jurewicz\mlj\BGM_FF_Workshop\FF_event.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bgm-s-nf500-1\home\Michael.Jurewicz\mlj\BGM_FF_Workshop\FF_event.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ER_Verif!$B$3</c:f>
              <c:strCache>
                <c:ptCount val="1"/>
                <c:pt idx="0">
                  <c:v>POD</c:v>
                </c:pt>
              </c:strCache>
            </c:strRef>
          </c:tx>
          <c:marker>
            <c:symbol val="none"/>
          </c:marker>
          <c:cat>
            <c:strRef>
              <c:f>ER_Verif!$A$4:$A$13</c:f>
              <c:strCache>
                <c:ptCount val="10"/>
                <c:pt idx="0">
                  <c:v>2000-01</c:v>
                </c:pt>
                <c:pt idx="1">
                  <c:v>2001-02</c:v>
                </c:pt>
                <c:pt idx="2">
                  <c:v>2002-03</c:v>
                </c:pt>
                <c:pt idx="3">
                  <c:v>2003-04</c:v>
                </c:pt>
                <c:pt idx="4">
                  <c:v>2004-05</c:v>
                </c:pt>
                <c:pt idx="5">
                  <c:v>2005-06</c:v>
                </c:pt>
                <c:pt idx="6">
                  <c:v>2006-07</c:v>
                </c:pt>
                <c:pt idx="7">
                  <c:v>2007-08</c:v>
                </c:pt>
                <c:pt idx="8">
                  <c:v>2008-09</c:v>
                </c:pt>
                <c:pt idx="9">
                  <c:v>2009-10</c:v>
                </c:pt>
              </c:strCache>
            </c:strRef>
          </c:cat>
          <c:val>
            <c:numRef>
              <c:f>ER_Verif!$B$4:$B$13</c:f>
              <c:numCache>
                <c:formatCode>General</c:formatCode>
                <c:ptCount val="10"/>
                <c:pt idx="0">
                  <c:v>0.87000000000000066</c:v>
                </c:pt>
                <c:pt idx="1">
                  <c:v>0.92</c:v>
                </c:pt>
                <c:pt idx="2">
                  <c:v>0.86000000000000065</c:v>
                </c:pt>
                <c:pt idx="3">
                  <c:v>0.91</c:v>
                </c:pt>
                <c:pt idx="4">
                  <c:v>0.89000000000000079</c:v>
                </c:pt>
                <c:pt idx="5">
                  <c:v>0.92</c:v>
                </c:pt>
                <c:pt idx="6">
                  <c:v>0.92</c:v>
                </c:pt>
                <c:pt idx="7">
                  <c:v>0.92</c:v>
                </c:pt>
                <c:pt idx="8">
                  <c:v>0.92</c:v>
                </c:pt>
                <c:pt idx="9">
                  <c:v>0.93</c:v>
                </c:pt>
              </c:numCache>
            </c:numRef>
          </c:val>
        </c:ser>
        <c:ser>
          <c:idx val="1"/>
          <c:order val="1"/>
          <c:tx>
            <c:strRef>
              <c:f>ER_Verif!$C$3</c:f>
              <c:strCache>
                <c:ptCount val="1"/>
                <c:pt idx="0">
                  <c:v>FAR</c:v>
                </c:pt>
              </c:strCache>
            </c:strRef>
          </c:tx>
          <c:marker>
            <c:symbol val="none"/>
          </c:marker>
          <c:cat>
            <c:strRef>
              <c:f>ER_Verif!$A$4:$A$13</c:f>
              <c:strCache>
                <c:ptCount val="10"/>
                <c:pt idx="0">
                  <c:v>2000-01</c:v>
                </c:pt>
                <c:pt idx="1">
                  <c:v>2001-02</c:v>
                </c:pt>
                <c:pt idx="2">
                  <c:v>2002-03</c:v>
                </c:pt>
                <c:pt idx="3">
                  <c:v>2003-04</c:v>
                </c:pt>
                <c:pt idx="4">
                  <c:v>2004-05</c:v>
                </c:pt>
                <c:pt idx="5">
                  <c:v>2005-06</c:v>
                </c:pt>
                <c:pt idx="6">
                  <c:v>2006-07</c:v>
                </c:pt>
                <c:pt idx="7">
                  <c:v>2007-08</c:v>
                </c:pt>
                <c:pt idx="8">
                  <c:v>2008-09</c:v>
                </c:pt>
                <c:pt idx="9">
                  <c:v>2009-10</c:v>
                </c:pt>
              </c:strCache>
            </c:strRef>
          </c:cat>
          <c:val>
            <c:numRef>
              <c:f>ER_Verif!$C$4:$C$13</c:f>
              <c:numCache>
                <c:formatCode>General</c:formatCode>
                <c:ptCount val="10"/>
                <c:pt idx="0">
                  <c:v>0.29000000000000031</c:v>
                </c:pt>
                <c:pt idx="1">
                  <c:v>0.25</c:v>
                </c:pt>
                <c:pt idx="2">
                  <c:v>0.3200000000000004</c:v>
                </c:pt>
                <c:pt idx="3">
                  <c:v>0.28000000000000008</c:v>
                </c:pt>
                <c:pt idx="4">
                  <c:v>0.30000000000000032</c:v>
                </c:pt>
                <c:pt idx="5">
                  <c:v>0.36000000000000032</c:v>
                </c:pt>
                <c:pt idx="6">
                  <c:v>0.34000000000000047</c:v>
                </c:pt>
                <c:pt idx="7">
                  <c:v>0.43000000000000033</c:v>
                </c:pt>
                <c:pt idx="8">
                  <c:v>0.56000000000000005</c:v>
                </c:pt>
                <c:pt idx="9">
                  <c:v>0.61000000000000065</c:v>
                </c:pt>
              </c:numCache>
            </c:numRef>
          </c:val>
        </c:ser>
        <c:ser>
          <c:idx val="2"/>
          <c:order val="2"/>
          <c:tx>
            <c:strRef>
              <c:f>ER_Verif!$D$3</c:f>
              <c:strCache>
                <c:ptCount val="1"/>
                <c:pt idx="0">
                  <c:v>CSI </c:v>
                </c:pt>
              </c:strCache>
            </c:strRef>
          </c:tx>
          <c:marker>
            <c:symbol val="none"/>
          </c:marker>
          <c:cat>
            <c:strRef>
              <c:f>ER_Verif!$A$4:$A$13</c:f>
              <c:strCache>
                <c:ptCount val="10"/>
                <c:pt idx="0">
                  <c:v>2000-01</c:v>
                </c:pt>
                <c:pt idx="1">
                  <c:v>2001-02</c:v>
                </c:pt>
                <c:pt idx="2">
                  <c:v>2002-03</c:v>
                </c:pt>
                <c:pt idx="3">
                  <c:v>2003-04</c:v>
                </c:pt>
                <c:pt idx="4">
                  <c:v>2004-05</c:v>
                </c:pt>
                <c:pt idx="5">
                  <c:v>2005-06</c:v>
                </c:pt>
                <c:pt idx="6">
                  <c:v>2006-07</c:v>
                </c:pt>
                <c:pt idx="7">
                  <c:v>2007-08</c:v>
                </c:pt>
                <c:pt idx="8">
                  <c:v>2008-09</c:v>
                </c:pt>
                <c:pt idx="9">
                  <c:v>2009-10</c:v>
                </c:pt>
              </c:strCache>
            </c:strRef>
          </c:cat>
          <c:val>
            <c:numRef>
              <c:f>ER_Verif!$D$4:$D$13</c:f>
              <c:numCache>
                <c:formatCode>General</c:formatCode>
                <c:ptCount val="10"/>
                <c:pt idx="0">
                  <c:v>0.64000000000000079</c:v>
                </c:pt>
                <c:pt idx="1">
                  <c:v>0.71000000000000063</c:v>
                </c:pt>
                <c:pt idx="2">
                  <c:v>0.62000000000000066</c:v>
                </c:pt>
                <c:pt idx="3">
                  <c:v>0.67000000000000093</c:v>
                </c:pt>
                <c:pt idx="4">
                  <c:v>0.64000000000000079</c:v>
                </c:pt>
                <c:pt idx="5">
                  <c:v>0.61000000000000065</c:v>
                </c:pt>
                <c:pt idx="6">
                  <c:v>0.62000000000000066</c:v>
                </c:pt>
                <c:pt idx="7">
                  <c:v>0.53</c:v>
                </c:pt>
                <c:pt idx="8">
                  <c:v>0.42000000000000032</c:v>
                </c:pt>
                <c:pt idx="9">
                  <c:v>0.38000000000000039</c:v>
                </c:pt>
              </c:numCache>
            </c:numRef>
          </c:val>
        </c:ser>
        <c:marker val="1"/>
        <c:axId val="53075328"/>
        <c:axId val="40432768"/>
      </c:lineChart>
      <c:catAx>
        <c:axId val="53075328"/>
        <c:scaling>
          <c:orientation val="minMax"/>
        </c:scaling>
        <c:axPos val="b"/>
        <c:tickLblPos val="nextTo"/>
        <c:crossAx val="40432768"/>
        <c:crosses val="autoZero"/>
        <c:auto val="1"/>
        <c:lblAlgn val="ctr"/>
        <c:lblOffset val="100"/>
      </c:catAx>
      <c:valAx>
        <c:axId val="40432768"/>
        <c:scaling>
          <c:orientation val="minMax"/>
        </c:scaling>
        <c:axPos val="l"/>
        <c:majorGridlines/>
        <c:numFmt formatCode="General" sourceLinked="1"/>
        <c:tickLblPos val="nextTo"/>
        <c:crossAx val="53075328"/>
        <c:crosses val="autoZero"/>
        <c:crossBetween val="between"/>
      </c:valAx>
    </c:plotArea>
    <c:legend>
      <c:legendPos val="r"/>
      <c:layout/>
    </c:legend>
    <c:plotVisOnly val="1"/>
  </c:chart>
  <c:externalData r:id="rId1"/>
</c:chartSpace>
</file>

<file path=ppt/charts/chart10.xml><?xml version="1.0" encoding="utf-8"?>
<c:chartSpace xmlns:c="http://schemas.openxmlformats.org/drawingml/2006/chart" xmlns:a="http://schemas.openxmlformats.org/drawingml/2006/main" xmlns:r="http://schemas.openxmlformats.org/officeDocument/2006/relationships">
  <c:lang val="en-US"/>
  <c:chart>
    <c:plotArea>
      <c:layout/>
      <c:lineChart>
        <c:grouping val="standard"/>
        <c:ser>
          <c:idx val="0"/>
          <c:order val="0"/>
          <c:tx>
            <c:strRef>
              <c:f>Broome!$I$227</c:f>
              <c:strCache>
                <c:ptCount val="1"/>
                <c:pt idx="0">
                  <c:v>1 Hr FFG</c:v>
                </c:pt>
              </c:strCache>
            </c:strRef>
          </c:tx>
          <c:marker>
            <c:symbol val="none"/>
          </c:marker>
          <c:cat>
            <c:strRef>
              <c:f>Broome!$H$228:$H$303</c:f>
              <c:strCache>
                <c:ptCount val="76"/>
                <c:pt idx="0">
                  <c:v>2200z</c:v>
                </c:pt>
                <c:pt idx="1">
                  <c:v>2204z</c:v>
                </c:pt>
                <c:pt idx="2">
                  <c:v>2208z</c:v>
                </c:pt>
                <c:pt idx="3">
                  <c:v>2212z</c:v>
                </c:pt>
                <c:pt idx="4">
                  <c:v>2216z</c:v>
                </c:pt>
                <c:pt idx="5">
                  <c:v>2220z</c:v>
                </c:pt>
                <c:pt idx="6">
                  <c:v>2224z</c:v>
                </c:pt>
                <c:pt idx="7">
                  <c:v>2228z</c:v>
                </c:pt>
                <c:pt idx="8">
                  <c:v>2232z</c:v>
                </c:pt>
                <c:pt idx="9">
                  <c:v>2236z</c:v>
                </c:pt>
                <c:pt idx="10">
                  <c:v>2240z</c:v>
                </c:pt>
                <c:pt idx="11">
                  <c:v>2244z</c:v>
                </c:pt>
                <c:pt idx="12">
                  <c:v>2248z</c:v>
                </c:pt>
                <c:pt idx="13">
                  <c:v>2252z</c:v>
                </c:pt>
                <c:pt idx="14">
                  <c:v>2256z</c:v>
                </c:pt>
                <c:pt idx="15">
                  <c:v>2300z</c:v>
                </c:pt>
                <c:pt idx="16">
                  <c:v>2304z</c:v>
                </c:pt>
                <c:pt idx="17">
                  <c:v>2308z</c:v>
                </c:pt>
                <c:pt idx="18">
                  <c:v>2312z</c:v>
                </c:pt>
                <c:pt idx="19">
                  <c:v>2316z</c:v>
                </c:pt>
                <c:pt idx="20">
                  <c:v>2320z</c:v>
                </c:pt>
                <c:pt idx="21">
                  <c:v>2324z</c:v>
                </c:pt>
                <c:pt idx="22">
                  <c:v>2328z</c:v>
                </c:pt>
                <c:pt idx="23">
                  <c:v>2332z</c:v>
                </c:pt>
                <c:pt idx="24">
                  <c:v>2336z</c:v>
                </c:pt>
                <c:pt idx="25">
                  <c:v>2340z</c:v>
                </c:pt>
                <c:pt idx="26">
                  <c:v>2344z</c:v>
                </c:pt>
                <c:pt idx="27">
                  <c:v>2348z</c:v>
                </c:pt>
                <c:pt idx="28">
                  <c:v>2352z</c:v>
                </c:pt>
                <c:pt idx="29">
                  <c:v>2356z</c:v>
                </c:pt>
                <c:pt idx="30">
                  <c:v>0000z</c:v>
                </c:pt>
                <c:pt idx="31">
                  <c:v>0004z</c:v>
                </c:pt>
                <c:pt idx="32">
                  <c:v>0008z</c:v>
                </c:pt>
                <c:pt idx="33">
                  <c:v>0012z</c:v>
                </c:pt>
                <c:pt idx="34">
                  <c:v>0016z</c:v>
                </c:pt>
                <c:pt idx="35">
                  <c:v>0020z</c:v>
                </c:pt>
                <c:pt idx="36">
                  <c:v>0024z</c:v>
                </c:pt>
                <c:pt idx="37">
                  <c:v>0028z</c:v>
                </c:pt>
                <c:pt idx="38">
                  <c:v>0032z</c:v>
                </c:pt>
                <c:pt idx="39">
                  <c:v>0036z</c:v>
                </c:pt>
                <c:pt idx="40">
                  <c:v>0040z</c:v>
                </c:pt>
                <c:pt idx="41">
                  <c:v>0044z</c:v>
                </c:pt>
                <c:pt idx="42">
                  <c:v>0048z</c:v>
                </c:pt>
                <c:pt idx="43">
                  <c:v>0052z</c:v>
                </c:pt>
                <c:pt idx="44">
                  <c:v>0056z</c:v>
                </c:pt>
                <c:pt idx="45">
                  <c:v>0100z</c:v>
                </c:pt>
                <c:pt idx="46">
                  <c:v>0104z</c:v>
                </c:pt>
                <c:pt idx="47">
                  <c:v>0108z</c:v>
                </c:pt>
                <c:pt idx="48">
                  <c:v>0112z</c:v>
                </c:pt>
                <c:pt idx="49">
                  <c:v>0116z</c:v>
                </c:pt>
                <c:pt idx="50">
                  <c:v>0120z</c:v>
                </c:pt>
                <c:pt idx="51">
                  <c:v>0124z</c:v>
                </c:pt>
                <c:pt idx="52">
                  <c:v>0128z</c:v>
                </c:pt>
                <c:pt idx="53">
                  <c:v>0132z</c:v>
                </c:pt>
                <c:pt idx="54">
                  <c:v>0136z</c:v>
                </c:pt>
                <c:pt idx="55">
                  <c:v>0140z</c:v>
                </c:pt>
                <c:pt idx="56">
                  <c:v>0144z</c:v>
                </c:pt>
                <c:pt idx="57">
                  <c:v>0148z</c:v>
                </c:pt>
                <c:pt idx="58">
                  <c:v>0152z</c:v>
                </c:pt>
                <c:pt idx="59">
                  <c:v>0156z</c:v>
                </c:pt>
                <c:pt idx="60">
                  <c:v>0200z</c:v>
                </c:pt>
                <c:pt idx="61">
                  <c:v>0204z</c:v>
                </c:pt>
                <c:pt idx="62">
                  <c:v>0208z</c:v>
                </c:pt>
                <c:pt idx="63">
                  <c:v>0212z</c:v>
                </c:pt>
                <c:pt idx="64">
                  <c:v>0216z</c:v>
                </c:pt>
                <c:pt idx="65">
                  <c:v>0220z</c:v>
                </c:pt>
                <c:pt idx="66">
                  <c:v>0224z</c:v>
                </c:pt>
                <c:pt idx="67">
                  <c:v>0228z</c:v>
                </c:pt>
                <c:pt idx="68">
                  <c:v>0232z</c:v>
                </c:pt>
                <c:pt idx="69">
                  <c:v>0236z</c:v>
                </c:pt>
                <c:pt idx="70">
                  <c:v>0240z</c:v>
                </c:pt>
                <c:pt idx="71">
                  <c:v>0244z</c:v>
                </c:pt>
                <c:pt idx="72">
                  <c:v>0248z</c:v>
                </c:pt>
                <c:pt idx="73">
                  <c:v>0252z</c:v>
                </c:pt>
                <c:pt idx="74">
                  <c:v>0256z</c:v>
                </c:pt>
                <c:pt idx="75">
                  <c:v>0300z</c:v>
                </c:pt>
              </c:strCache>
            </c:strRef>
          </c:cat>
          <c:val>
            <c:numRef>
              <c:f>Broome!$I$228:$I$303</c:f>
              <c:numCache>
                <c:formatCode>General</c:formatCode>
                <c:ptCount val="76"/>
                <c:pt idx="0">
                  <c:v>0</c:v>
                </c:pt>
                <c:pt idx="1">
                  <c:v>0</c:v>
                </c:pt>
                <c:pt idx="2">
                  <c:v>0</c:v>
                </c:pt>
                <c:pt idx="3">
                  <c:v>0</c:v>
                </c:pt>
                <c:pt idx="4">
                  <c:v>0</c:v>
                </c:pt>
                <c:pt idx="5">
                  <c:v>9.0909090909091061E-3</c:v>
                </c:pt>
                <c:pt idx="6">
                  <c:v>1.8181818181818198E-2</c:v>
                </c:pt>
                <c:pt idx="7">
                  <c:v>2.7272727272727306E-2</c:v>
                </c:pt>
                <c:pt idx="8">
                  <c:v>3.6363636363636362E-2</c:v>
                </c:pt>
                <c:pt idx="9">
                  <c:v>6.3636363636363644E-2</c:v>
                </c:pt>
                <c:pt idx="10">
                  <c:v>9.090909090909105E-2</c:v>
                </c:pt>
                <c:pt idx="11">
                  <c:v>0.13636363636363635</c:v>
                </c:pt>
                <c:pt idx="12">
                  <c:v>0.18181818181818202</c:v>
                </c:pt>
                <c:pt idx="13">
                  <c:v>0.2</c:v>
                </c:pt>
                <c:pt idx="14">
                  <c:v>0.21818181818181814</c:v>
                </c:pt>
                <c:pt idx="15">
                  <c:v>0.22727272727272727</c:v>
                </c:pt>
                <c:pt idx="16">
                  <c:v>0.22727272727272727</c:v>
                </c:pt>
                <c:pt idx="17">
                  <c:v>0.22727272727272727</c:v>
                </c:pt>
                <c:pt idx="18">
                  <c:v>0.22727272727272727</c:v>
                </c:pt>
                <c:pt idx="19">
                  <c:v>0.2545454545454543</c:v>
                </c:pt>
                <c:pt idx="20">
                  <c:v>0.27272727272727282</c:v>
                </c:pt>
                <c:pt idx="21">
                  <c:v>0.29090909090909117</c:v>
                </c:pt>
                <c:pt idx="22">
                  <c:v>0.32727272727272777</c:v>
                </c:pt>
                <c:pt idx="23">
                  <c:v>0.36363636363636381</c:v>
                </c:pt>
                <c:pt idx="24">
                  <c:v>0.36363636363636381</c:v>
                </c:pt>
                <c:pt idx="25">
                  <c:v>0.36363636363636381</c:v>
                </c:pt>
                <c:pt idx="26">
                  <c:v>0.31818181818181845</c:v>
                </c:pt>
                <c:pt idx="27">
                  <c:v>0.27272727272727282</c:v>
                </c:pt>
                <c:pt idx="28">
                  <c:v>0.2545454545454543</c:v>
                </c:pt>
                <c:pt idx="29">
                  <c:v>0.23636363636363636</c:v>
                </c:pt>
                <c:pt idx="30">
                  <c:v>0.22727272727272727</c:v>
                </c:pt>
                <c:pt idx="31">
                  <c:v>0.22727272727272727</c:v>
                </c:pt>
                <c:pt idx="32">
                  <c:v>0.22727272727272727</c:v>
                </c:pt>
                <c:pt idx="33">
                  <c:v>0.22727272727272727</c:v>
                </c:pt>
                <c:pt idx="34">
                  <c:v>0.26363636363636361</c:v>
                </c:pt>
                <c:pt idx="35">
                  <c:v>0.32727272727272777</c:v>
                </c:pt>
                <c:pt idx="36">
                  <c:v>0.39090909090909137</c:v>
                </c:pt>
                <c:pt idx="37">
                  <c:v>0.40909090909090939</c:v>
                </c:pt>
                <c:pt idx="38">
                  <c:v>0.37272727272727302</c:v>
                </c:pt>
                <c:pt idx="39">
                  <c:v>0.35454545454545455</c:v>
                </c:pt>
                <c:pt idx="40">
                  <c:v>0.32727272727272777</c:v>
                </c:pt>
                <c:pt idx="41">
                  <c:v>0.32727272727272777</c:v>
                </c:pt>
                <c:pt idx="42">
                  <c:v>0.32727272727272777</c:v>
                </c:pt>
                <c:pt idx="43">
                  <c:v>0.44545454545454571</c:v>
                </c:pt>
                <c:pt idx="44">
                  <c:v>0.60000000000000053</c:v>
                </c:pt>
                <c:pt idx="45">
                  <c:v>0.68181818181818177</c:v>
                </c:pt>
                <c:pt idx="46">
                  <c:v>0.77272727272727315</c:v>
                </c:pt>
                <c:pt idx="47">
                  <c:v>0.89090909090909143</c:v>
                </c:pt>
                <c:pt idx="48">
                  <c:v>1.0727272727272719</c:v>
                </c:pt>
                <c:pt idx="49">
                  <c:v>1.1545454545454545</c:v>
                </c:pt>
                <c:pt idx="50">
                  <c:v>1.3090909090909089</c:v>
                </c:pt>
                <c:pt idx="51">
                  <c:v>1.4636363636363636</c:v>
                </c:pt>
                <c:pt idx="52">
                  <c:v>1.5454545454545452</c:v>
                </c:pt>
                <c:pt idx="53">
                  <c:v>1.5999999999999988</c:v>
                </c:pt>
                <c:pt idx="54">
                  <c:v>1.6181818181818193</c:v>
                </c:pt>
                <c:pt idx="55">
                  <c:v>1.6272727272727281</c:v>
                </c:pt>
                <c:pt idx="56">
                  <c:v>1.6363636363636362</c:v>
                </c:pt>
                <c:pt idx="57">
                  <c:v>1.663636363636364</c:v>
                </c:pt>
                <c:pt idx="58">
                  <c:v>1.7909090909090895</c:v>
                </c:pt>
                <c:pt idx="59">
                  <c:v>1.8818181818181821</c:v>
                </c:pt>
                <c:pt idx="60">
                  <c:v>1.8090909090909089</c:v>
                </c:pt>
                <c:pt idx="61">
                  <c:v>1.718181818181818</c:v>
                </c:pt>
                <c:pt idx="62">
                  <c:v>1.5999999999999988</c:v>
                </c:pt>
                <c:pt idx="63">
                  <c:v>1.4454545454545442</c:v>
                </c:pt>
                <c:pt idx="64">
                  <c:v>1.2909090909090895</c:v>
                </c:pt>
                <c:pt idx="65">
                  <c:v>1.2545454545454544</c:v>
                </c:pt>
                <c:pt idx="66">
                  <c:v>1.2545454545454544</c:v>
                </c:pt>
                <c:pt idx="67">
                  <c:v>1.3181818181818181</c:v>
                </c:pt>
                <c:pt idx="68">
                  <c:v>1.499999999999998</c:v>
                </c:pt>
                <c:pt idx="69">
                  <c:v>1.718181818181818</c:v>
                </c:pt>
                <c:pt idx="70">
                  <c:v>1.7272727272727271</c:v>
                </c:pt>
                <c:pt idx="71">
                  <c:v>1.7272727272727271</c:v>
                </c:pt>
                <c:pt idx="72">
                  <c:v>1.7090909090909088</c:v>
                </c:pt>
                <c:pt idx="73">
                  <c:v>1.4636363636363636</c:v>
                </c:pt>
                <c:pt idx="74">
                  <c:v>1.2181818181818183</c:v>
                </c:pt>
                <c:pt idx="75">
                  <c:v>1.209090909090909</c:v>
                </c:pt>
              </c:numCache>
            </c:numRef>
          </c:val>
        </c:ser>
        <c:ser>
          <c:idx val="1"/>
          <c:order val="1"/>
          <c:tx>
            <c:strRef>
              <c:f>Broome!$J$227</c:f>
              <c:strCache>
                <c:ptCount val="1"/>
                <c:pt idx="0">
                  <c:v>3 Hr FFG</c:v>
                </c:pt>
              </c:strCache>
            </c:strRef>
          </c:tx>
          <c:marker>
            <c:symbol val="none"/>
          </c:marker>
          <c:cat>
            <c:strRef>
              <c:f>Broome!$H$228:$H$303</c:f>
              <c:strCache>
                <c:ptCount val="76"/>
                <c:pt idx="0">
                  <c:v>2200z</c:v>
                </c:pt>
                <c:pt idx="1">
                  <c:v>2204z</c:v>
                </c:pt>
                <c:pt idx="2">
                  <c:v>2208z</c:v>
                </c:pt>
                <c:pt idx="3">
                  <c:v>2212z</c:v>
                </c:pt>
                <c:pt idx="4">
                  <c:v>2216z</c:v>
                </c:pt>
                <c:pt idx="5">
                  <c:v>2220z</c:v>
                </c:pt>
                <c:pt idx="6">
                  <c:v>2224z</c:v>
                </c:pt>
                <c:pt idx="7">
                  <c:v>2228z</c:v>
                </c:pt>
                <c:pt idx="8">
                  <c:v>2232z</c:v>
                </c:pt>
                <c:pt idx="9">
                  <c:v>2236z</c:v>
                </c:pt>
                <c:pt idx="10">
                  <c:v>2240z</c:v>
                </c:pt>
                <c:pt idx="11">
                  <c:v>2244z</c:v>
                </c:pt>
                <c:pt idx="12">
                  <c:v>2248z</c:v>
                </c:pt>
                <c:pt idx="13">
                  <c:v>2252z</c:v>
                </c:pt>
                <c:pt idx="14">
                  <c:v>2256z</c:v>
                </c:pt>
                <c:pt idx="15">
                  <c:v>2300z</c:v>
                </c:pt>
                <c:pt idx="16">
                  <c:v>2304z</c:v>
                </c:pt>
                <c:pt idx="17">
                  <c:v>2308z</c:v>
                </c:pt>
                <c:pt idx="18">
                  <c:v>2312z</c:v>
                </c:pt>
                <c:pt idx="19">
                  <c:v>2316z</c:v>
                </c:pt>
                <c:pt idx="20">
                  <c:v>2320z</c:v>
                </c:pt>
                <c:pt idx="21">
                  <c:v>2324z</c:v>
                </c:pt>
                <c:pt idx="22">
                  <c:v>2328z</c:v>
                </c:pt>
                <c:pt idx="23">
                  <c:v>2332z</c:v>
                </c:pt>
                <c:pt idx="24">
                  <c:v>2336z</c:v>
                </c:pt>
                <c:pt idx="25">
                  <c:v>2340z</c:v>
                </c:pt>
                <c:pt idx="26">
                  <c:v>2344z</c:v>
                </c:pt>
                <c:pt idx="27">
                  <c:v>2348z</c:v>
                </c:pt>
                <c:pt idx="28">
                  <c:v>2352z</c:v>
                </c:pt>
                <c:pt idx="29">
                  <c:v>2356z</c:v>
                </c:pt>
                <c:pt idx="30">
                  <c:v>0000z</c:v>
                </c:pt>
                <c:pt idx="31">
                  <c:v>0004z</c:v>
                </c:pt>
                <c:pt idx="32">
                  <c:v>0008z</c:v>
                </c:pt>
                <c:pt idx="33">
                  <c:v>0012z</c:v>
                </c:pt>
                <c:pt idx="34">
                  <c:v>0016z</c:v>
                </c:pt>
                <c:pt idx="35">
                  <c:v>0020z</c:v>
                </c:pt>
                <c:pt idx="36">
                  <c:v>0024z</c:v>
                </c:pt>
                <c:pt idx="37">
                  <c:v>0028z</c:v>
                </c:pt>
                <c:pt idx="38">
                  <c:v>0032z</c:v>
                </c:pt>
                <c:pt idx="39">
                  <c:v>0036z</c:v>
                </c:pt>
                <c:pt idx="40">
                  <c:v>0040z</c:v>
                </c:pt>
                <c:pt idx="41">
                  <c:v>0044z</c:v>
                </c:pt>
                <c:pt idx="42">
                  <c:v>0048z</c:v>
                </c:pt>
                <c:pt idx="43">
                  <c:v>0052z</c:v>
                </c:pt>
                <c:pt idx="44">
                  <c:v>0056z</c:v>
                </c:pt>
                <c:pt idx="45">
                  <c:v>0100z</c:v>
                </c:pt>
                <c:pt idx="46">
                  <c:v>0104z</c:v>
                </c:pt>
                <c:pt idx="47">
                  <c:v>0108z</c:v>
                </c:pt>
                <c:pt idx="48">
                  <c:v>0112z</c:v>
                </c:pt>
                <c:pt idx="49">
                  <c:v>0116z</c:v>
                </c:pt>
                <c:pt idx="50">
                  <c:v>0120z</c:v>
                </c:pt>
                <c:pt idx="51">
                  <c:v>0124z</c:v>
                </c:pt>
                <c:pt idx="52">
                  <c:v>0128z</c:v>
                </c:pt>
                <c:pt idx="53">
                  <c:v>0132z</c:v>
                </c:pt>
                <c:pt idx="54">
                  <c:v>0136z</c:v>
                </c:pt>
                <c:pt idx="55">
                  <c:v>0140z</c:v>
                </c:pt>
                <c:pt idx="56">
                  <c:v>0144z</c:v>
                </c:pt>
                <c:pt idx="57">
                  <c:v>0148z</c:v>
                </c:pt>
                <c:pt idx="58">
                  <c:v>0152z</c:v>
                </c:pt>
                <c:pt idx="59">
                  <c:v>0156z</c:v>
                </c:pt>
                <c:pt idx="60">
                  <c:v>0200z</c:v>
                </c:pt>
                <c:pt idx="61">
                  <c:v>0204z</c:v>
                </c:pt>
                <c:pt idx="62">
                  <c:v>0208z</c:v>
                </c:pt>
                <c:pt idx="63">
                  <c:v>0212z</c:v>
                </c:pt>
                <c:pt idx="64">
                  <c:v>0216z</c:v>
                </c:pt>
                <c:pt idx="65">
                  <c:v>0220z</c:v>
                </c:pt>
                <c:pt idx="66">
                  <c:v>0224z</c:v>
                </c:pt>
                <c:pt idx="67">
                  <c:v>0228z</c:v>
                </c:pt>
                <c:pt idx="68">
                  <c:v>0232z</c:v>
                </c:pt>
                <c:pt idx="69">
                  <c:v>0236z</c:v>
                </c:pt>
                <c:pt idx="70">
                  <c:v>0240z</c:v>
                </c:pt>
                <c:pt idx="71">
                  <c:v>0244z</c:v>
                </c:pt>
                <c:pt idx="72">
                  <c:v>0248z</c:v>
                </c:pt>
                <c:pt idx="73">
                  <c:v>0252z</c:v>
                </c:pt>
                <c:pt idx="74">
                  <c:v>0256z</c:v>
                </c:pt>
                <c:pt idx="75">
                  <c:v>0300z</c:v>
                </c:pt>
              </c:strCache>
            </c:strRef>
          </c:cat>
          <c:val>
            <c:numRef>
              <c:f>Broome!$J$228:$J$303</c:f>
              <c:numCache>
                <c:formatCode>General</c:formatCode>
                <c:ptCount val="76"/>
                <c:pt idx="0">
                  <c:v>0</c:v>
                </c:pt>
                <c:pt idx="1">
                  <c:v>0</c:v>
                </c:pt>
                <c:pt idx="2">
                  <c:v>0</c:v>
                </c:pt>
                <c:pt idx="3">
                  <c:v>0</c:v>
                </c:pt>
                <c:pt idx="4">
                  <c:v>0</c:v>
                </c:pt>
                <c:pt idx="5">
                  <c:v>5.8823529411764714E-3</c:v>
                </c:pt>
                <c:pt idx="6">
                  <c:v>1.1764705882352953E-2</c:v>
                </c:pt>
                <c:pt idx="7">
                  <c:v>1.7647058823529412E-2</c:v>
                </c:pt>
                <c:pt idx="8">
                  <c:v>2.3529411764705879E-2</c:v>
                </c:pt>
                <c:pt idx="9">
                  <c:v>4.11764705882353E-2</c:v>
                </c:pt>
                <c:pt idx="10">
                  <c:v>5.8823529411764705E-2</c:v>
                </c:pt>
                <c:pt idx="11">
                  <c:v>8.8235294117647162E-2</c:v>
                </c:pt>
                <c:pt idx="12">
                  <c:v>0.11764705882352942</c:v>
                </c:pt>
                <c:pt idx="13">
                  <c:v>0.12941176470588239</c:v>
                </c:pt>
                <c:pt idx="14">
                  <c:v>0.14117647058823529</c:v>
                </c:pt>
                <c:pt idx="15">
                  <c:v>0.14705882352941191</c:v>
                </c:pt>
                <c:pt idx="16">
                  <c:v>0.14705882352941191</c:v>
                </c:pt>
                <c:pt idx="17">
                  <c:v>0.14705882352941191</c:v>
                </c:pt>
                <c:pt idx="18">
                  <c:v>0.14705882352941191</c:v>
                </c:pt>
                <c:pt idx="19">
                  <c:v>0.16470588235294134</c:v>
                </c:pt>
                <c:pt idx="20">
                  <c:v>0.18235294117647086</c:v>
                </c:pt>
                <c:pt idx="21">
                  <c:v>0.2</c:v>
                </c:pt>
                <c:pt idx="22">
                  <c:v>0.2294117647058824</c:v>
                </c:pt>
                <c:pt idx="23">
                  <c:v>0.25882352941176484</c:v>
                </c:pt>
                <c:pt idx="24">
                  <c:v>0.27647058823529452</c:v>
                </c:pt>
                <c:pt idx="25">
                  <c:v>0.29411764705882382</c:v>
                </c:pt>
                <c:pt idx="26">
                  <c:v>0.29411764705882382</c:v>
                </c:pt>
                <c:pt idx="27">
                  <c:v>0.29411764705882382</c:v>
                </c:pt>
                <c:pt idx="28">
                  <c:v>0.29411764705882382</c:v>
                </c:pt>
                <c:pt idx="29">
                  <c:v>0.29411764705882382</c:v>
                </c:pt>
                <c:pt idx="30">
                  <c:v>0.29411764705882382</c:v>
                </c:pt>
                <c:pt idx="31">
                  <c:v>0.29411764705882382</c:v>
                </c:pt>
                <c:pt idx="32">
                  <c:v>0.29411764705882382</c:v>
                </c:pt>
                <c:pt idx="33">
                  <c:v>0.29411764705882382</c:v>
                </c:pt>
                <c:pt idx="34">
                  <c:v>0.33529411764705908</c:v>
                </c:pt>
                <c:pt idx="35">
                  <c:v>0.39411764705882396</c:v>
                </c:pt>
                <c:pt idx="36">
                  <c:v>0.45294117647058824</c:v>
                </c:pt>
                <c:pt idx="37">
                  <c:v>0.49411764705882383</c:v>
                </c:pt>
                <c:pt idx="38">
                  <c:v>0.5</c:v>
                </c:pt>
                <c:pt idx="39">
                  <c:v>0.50588235294117645</c:v>
                </c:pt>
                <c:pt idx="40">
                  <c:v>0.50588235294117645</c:v>
                </c:pt>
                <c:pt idx="41">
                  <c:v>0.50588235294117645</c:v>
                </c:pt>
                <c:pt idx="42">
                  <c:v>0.50588235294117645</c:v>
                </c:pt>
                <c:pt idx="43">
                  <c:v>0.58235294117646996</c:v>
                </c:pt>
                <c:pt idx="44">
                  <c:v>0.6823529411764705</c:v>
                </c:pt>
                <c:pt idx="45">
                  <c:v>0.73529411764705943</c:v>
                </c:pt>
                <c:pt idx="46">
                  <c:v>0.79411764705882371</c:v>
                </c:pt>
                <c:pt idx="47">
                  <c:v>0.87058823529411822</c:v>
                </c:pt>
                <c:pt idx="48">
                  <c:v>0.98823529411764655</c:v>
                </c:pt>
                <c:pt idx="49">
                  <c:v>1.0647058823529412</c:v>
                </c:pt>
                <c:pt idx="50">
                  <c:v>1.2176470588235293</c:v>
                </c:pt>
                <c:pt idx="51">
                  <c:v>1.3705882352941177</c:v>
                </c:pt>
                <c:pt idx="52">
                  <c:v>1.4823529411764718</c:v>
                </c:pt>
                <c:pt idx="53">
                  <c:v>1.51764705882353</c:v>
                </c:pt>
                <c:pt idx="54">
                  <c:v>1.51764705882353</c:v>
                </c:pt>
                <c:pt idx="55">
                  <c:v>1.5058823529411758</c:v>
                </c:pt>
                <c:pt idx="56">
                  <c:v>1.5117647058823509</c:v>
                </c:pt>
                <c:pt idx="57">
                  <c:v>1.5</c:v>
                </c:pt>
                <c:pt idx="58">
                  <c:v>1.6470588235294121</c:v>
                </c:pt>
                <c:pt idx="59">
                  <c:v>1.794117647058824</c:v>
                </c:pt>
                <c:pt idx="60">
                  <c:v>1.794117647058824</c:v>
                </c:pt>
                <c:pt idx="61">
                  <c:v>1.794117647058824</c:v>
                </c:pt>
                <c:pt idx="62">
                  <c:v>1.794117647058824</c:v>
                </c:pt>
                <c:pt idx="63">
                  <c:v>1.8117647058823512</c:v>
                </c:pt>
                <c:pt idx="64">
                  <c:v>1.8294117647058823</c:v>
                </c:pt>
                <c:pt idx="65">
                  <c:v>1.9470588235294131</c:v>
                </c:pt>
                <c:pt idx="66">
                  <c:v>2.0882352941176472</c:v>
                </c:pt>
                <c:pt idx="67">
                  <c:v>2.2176470588235295</c:v>
                </c:pt>
                <c:pt idx="68">
                  <c:v>2.3470588235294096</c:v>
                </c:pt>
                <c:pt idx="69">
                  <c:v>2.4882352941176475</c:v>
                </c:pt>
                <c:pt idx="70">
                  <c:v>2.4823529411764711</c:v>
                </c:pt>
                <c:pt idx="71">
                  <c:v>2.4882352941176475</c:v>
                </c:pt>
                <c:pt idx="72">
                  <c:v>2.4941176470588236</c:v>
                </c:pt>
                <c:pt idx="73">
                  <c:v>2.4941176470588236</c:v>
                </c:pt>
                <c:pt idx="74">
                  <c:v>2.4941176470588236</c:v>
                </c:pt>
                <c:pt idx="75">
                  <c:v>2.4941176470588236</c:v>
                </c:pt>
              </c:numCache>
            </c:numRef>
          </c:val>
        </c:ser>
        <c:marker val="1"/>
        <c:axId val="53857280"/>
        <c:axId val="53867264"/>
      </c:lineChart>
      <c:catAx>
        <c:axId val="53857280"/>
        <c:scaling>
          <c:orientation val="minMax"/>
        </c:scaling>
        <c:axPos val="b"/>
        <c:tickLblPos val="nextTo"/>
        <c:crossAx val="53867264"/>
        <c:crosses val="autoZero"/>
        <c:auto val="1"/>
        <c:lblAlgn val="ctr"/>
        <c:lblOffset val="100"/>
      </c:catAx>
      <c:valAx>
        <c:axId val="53867264"/>
        <c:scaling>
          <c:orientation val="minMax"/>
        </c:scaling>
        <c:axPos val="l"/>
        <c:majorGridlines/>
        <c:numFmt formatCode="General" sourceLinked="1"/>
        <c:tickLblPos val="nextTo"/>
        <c:crossAx val="53857280"/>
        <c:crosses val="autoZero"/>
        <c:crossBetween val="between"/>
      </c:valAx>
    </c:plotArea>
    <c:legend>
      <c:legendPos val="r"/>
      <c:layout/>
    </c:legend>
    <c:plotVisOnly val="1"/>
  </c:chart>
  <c:externalData r:id="rId1"/>
</c:chartSpace>
</file>

<file path=ppt/charts/chart11.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Broome FF:  Rate vs. Time</a:t>
            </a:r>
          </a:p>
        </c:rich>
      </c:tx>
      <c:layout/>
    </c:title>
    <c:plotArea>
      <c:layout>
        <c:manualLayout>
          <c:layoutTarget val="inner"/>
          <c:xMode val="edge"/>
          <c:yMode val="edge"/>
          <c:x val="0.10969819195763157"/>
          <c:y val="0.1298690094293769"/>
          <c:w val="0.7075399984801457"/>
          <c:h val="0.73276732769514963"/>
        </c:manualLayout>
      </c:layout>
      <c:lineChart>
        <c:grouping val="standard"/>
        <c:ser>
          <c:idx val="0"/>
          <c:order val="0"/>
          <c:tx>
            <c:strRef>
              <c:f>Broome!$H$110</c:f>
              <c:strCache>
                <c:ptCount val="1"/>
                <c:pt idx="0">
                  <c:v>Rate</c:v>
                </c:pt>
              </c:strCache>
            </c:strRef>
          </c:tx>
          <c:marker>
            <c:symbol val="none"/>
          </c:marker>
          <c:cat>
            <c:strRef>
              <c:f>Broome!$G$111:$G$186</c:f>
              <c:strCache>
                <c:ptCount val="76"/>
                <c:pt idx="0">
                  <c:v>2200z</c:v>
                </c:pt>
                <c:pt idx="1">
                  <c:v>2204z</c:v>
                </c:pt>
                <c:pt idx="2">
                  <c:v>2208z</c:v>
                </c:pt>
                <c:pt idx="3">
                  <c:v>2212z</c:v>
                </c:pt>
                <c:pt idx="4">
                  <c:v>2216z</c:v>
                </c:pt>
                <c:pt idx="5">
                  <c:v>2220z</c:v>
                </c:pt>
                <c:pt idx="6">
                  <c:v>2224z</c:v>
                </c:pt>
                <c:pt idx="7">
                  <c:v>2228z</c:v>
                </c:pt>
                <c:pt idx="8">
                  <c:v>2232z</c:v>
                </c:pt>
                <c:pt idx="9">
                  <c:v>2236z</c:v>
                </c:pt>
                <c:pt idx="10">
                  <c:v>2240z</c:v>
                </c:pt>
                <c:pt idx="11">
                  <c:v>2244z</c:v>
                </c:pt>
                <c:pt idx="12">
                  <c:v>2248z</c:v>
                </c:pt>
                <c:pt idx="13">
                  <c:v>2252z</c:v>
                </c:pt>
                <c:pt idx="14">
                  <c:v>2256z</c:v>
                </c:pt>
                <c:pt idx="15">
                  <c:v>2300z</c:v>
                </c:pt>
                <c:pt idx="16">
                  <c:v>2304z</c:v>
                </c:pt>
                <c:pt idx="17">
                  <c:v>2308z</c:v>
                </c:pt>
                <c:pt idx="18">
                  <c:v>2312z</c:v>
                </c:pt>
                <c:pt idx="19">
                  <c:v>2316z</c:v>
                </c:pt>
                <c:pt idx="20">
                  <c:v>2320z</c:v>
                </c:pt>
                <c:pt idx="21">
                  <c:v>2324z</c:v>
                </c:pt>
                <c:pt idx="22">
                  <c:v>2328z</c:v>
                </c:pt>
                <c:pt idx="23">
                  <c:v>2332z</c:v>
                </c:pt>
                <c:pt idx="24">
                  <c:v>2336z</c:v>
                </c:pt>
                <c:pt idx="25">
                  <c:v>2340z</c:v>
                </c:pt>
                <c:pt idx="26">
                  <c:v>2344z</c:v>
                </c:pt>
                <c:pt idx="27">
                  <c:v>2348z</c:v>
                </c:pt>
                <c:pt idx="28">
                  <c:v>2352z</c:v>
                </c:pt>
                <c:pt idx="29">
                  <c:v>2356z</c:v>
                </c:pt>
                <c:pt idx="30">
                  <c:v>0000z</c:v>
                </c:pt>
                <c:pt idx="31">
                  <c:v>0004z</c:v>
                </c:pt>
                <c:pt idx="32">
                  <c:v>0008z</c:v>
                </c:pt>
                <c:pt idx="33">
                  <c:v>0012z</c:v>
                </c:pt>
                <c:pt idx="34">
                  <c:v>0016z</c:v>
                </c:pt>
                <c:pt idx="35">
                  <c:v>0020z</c:v>
                </c:pt>
                <c:pt idx="36">
                  <c:v>0024z</c:v>
                </c:pt>
                <c:pt idx="37">
                  <c:v>0028z</c:v>
                </c:pt>
                <c:pt idx="38">
                  <c:v>0032z</c:v>
                </c:pt>
                <c:pt idx="39">
                  <c:v>0036z</c:v>
                </c:pt>
                <c:pt idx="40">
                  <c:v>0040z</c:v>
                </c:pt>
                <c:pt idx="41">
                  <c:v>0044z</c:v>
                </c:pt>
                <c:pt idx="42">
                  <c:v>0048z</c:v>
                </c:pt>
                <c:pt idx="43">
                  <c:v>0052z</c:v>
                </c:pt>
                <c:pt idx="44">
                  <c:v>0056z</c:v>
                </c:pt>
                <c:pt idx="45">
                  <c:v>0100z</c:v>
                </c:pt>
                <c:pt idx="46">
                  <c:v>0104z</c:v>
                </c:pt>
                <c:pt idx="47">
                  <c:v>0108z</c:v>
                </c:pt>
                <c:pt idx="48">
                  <c:v>0112z</c:v>
                </c:pt>
                <c:pt idx="49">
                  <c:v>0116z</c:v>
                </c:pt>
                <c:pt idx="50">
                  <c:v>0120z</c:v>
                </c:pt>
                <c:pt idx="51">
                  <c:v>0124z</c:v>
                </c:pt>
                <c:pt idx="52">
                  <c:v>0128z</c:v>
                </c:pt>
                <c:pt idx="53">
                  <c:v>0132z</c:v>
                </c:pt>
                <c:pt idx="54">
                  <c:v>0136z</c:v>
                </c:pt>
                <c:pt idx="55">
                  <c:v>0140z</c:v>
                </c:pt>
                <c:pt idx="56">
                  <c:v>0144z</c:v>
                </c:pt>
                <c:pt idx="57">
                  <c:v>0148z</c:v>
                </c:pt>
                <c:pt idx="58">
                  <c:v>0152z</c:v>
                </c:pt>
                <c:pt idx="59">
                  <c:v>0156z</c:v>
                </c:pt>
                <c:pt idx="60">
                  <c:v>0200z</c:v>
                </c:pt>
                <c:pt idx="61">
                  <c:v>0204z</c:v>
                </c:pt>
                <c:pt idx="62">
                  <c:v>0208z</c:v>
                </c:pt>
                <c:pt idx="63">
                  <c:v>0212z</c:v>
                </c:pt>
                <c:pt idx="64">
                  <c:v>0216z</c:v>
                </c:pt>
                <c:pt idx="65">
                  <c:v>0220z</c:v>
                </c:pt>
                <c:pt idx="66">
                  <c:v>0224z</c:v>
                </c:pt>
                <c:pt idx="67">
                  <c:v>0228z</c:v>
                </c:pt>
                <c:pt idx="68">
                  <c:v>0232z</c:v>
                </c:pt>
                <c:pt idx="69">
                  <c:v>0236z</c:v>
                </c:pt>
                <c:pt idx="70">
                  <c:v>0240z</c:v>
                </c:pt>
                <c:pt idx="71">
                  <c:v>0244z</c:v>
                </c:pt>
                <c:pt idx="72">
                  <c:v>0248z</c:v>
                </c:pt>
                <c:pt idx="73">
                  <c:v>0252z</c:v>
                </c:pt>
                <c:pt idx="74">
                  <c:v>0256z</c:v>
                </c:pt>
                <c:pt idx="75">
                  <c:v>0300z</c:v>
                </c:pt>
              </c:strCache>
            </c:strRef>
          </c:cat>
          <c:val>
            <c:numRef>
              <c:f>Broome!$H$111:$H$186</c:f>
              <c:numCache>
                <c:formatCode>General</c:formatCode>
                <c:ptCount val="76"/>
                <c:pt idx="0">
                  <c:v>0</c:v>
                </c:pt>
                <c:pt idx="1">
                  <c:v>0</c:v>
                </c:pt>
                <c:pt idx="2">
                  <c:v>0</c:v>
                </c:pt>
                <c:pt idx="3">
                  <c:v>0</c:v>
                </c:pt>
                <c:pt idx="4">
                  <c:v>0.1</c:v>
                </c:pt>
                <c:pt idx="5">
                  <c:v>0.1</c:v>
                </c:pt>
                <c:pt idx="6">
                  <c:v>0.2</c:v>
                </c:pt>
                <c:pt idx="7">
                  <c:v>0.2</c:v>
                </c:pt>
                <c:pt idx="8">
                  <c:v>0.4</c:v>
                </c:pt>
                <c:pt idx="9">
                  <c:v>0.4</c:v>
                </c:pt>
                <c:pt idx="10">
                  <c:v>0.8</c:v>
                </c:pt>
                <c:pt idx="11">
                  <c:v>0.8</c:v>
                </c:pt>
                <c:pt idx="12">
                  <c:v>0.30000000000000027</c:v>
                </c:pt>
                <c:pt idx="13">
                  <c:v>0.30000000000000027</c:v>
                </c:pt>
                <c:pt idx="14">
                  <c:v>0.2</c:v>
                </c:pt>
                <c:pt idx="15">
                  <c:v>0</c:v>
                </c:pt>
                <c:pt idx="16">
                  <c:v>0</c:v>
                </c:pt>
                <c:pt idx="17">
                  <c:v>0</c:v>
                </c:pt>
                <c:pt idx="18">
                  <c:v>0.5</c:v>
                </c:pt>
                <c:pt idx="19">
                  <c:v>0.5</c:v>
                </c:pt>
                <c:pt idx="20">
                  <c:v>0.5</c:v>
                </c:pt>
                <c:pt idx="21">
                  <c:v>0.75000000000000056</c:v>
                </c:pt>
                <c:pt idx="22">
                  <c:v>0.75000000000000056</c:v>
                </c:pt>
                <c:pt idx="23">
                  <c:v>0.5</c:v>
                </c:pt>
                <c:pt idx="24">
                  <c:v>0.5</c:v>
                </c:pt>
                <c:pt idx="25">
                  <c:v>0</c:v>
                </c:pt>
                <c:pt idx="26">
                  <c:v>0</c:v>
                </c:pt>
                <c:pt idx="27">
                  <c:v>0</c:v>
                </c:pt>
                <c:pt idx="28">
                  <c:v>0</c:v>
                </c:pt>
                <c:pt idx="29">
                  <c:v>0</c:v>
                </c:pt>
                <c:pt idx="30">
                  <c:v>0</c:v>
                </c:pt>
                <c:pt idx="31">
                  <c:v>0</c:v>
                </c:pt>
                <c:pt idx="32">
                  <c:v>0</c:v>
                </c:pt>
                <c:pt idx="33">
                  <c:v>1</c:v>
                </c:pt>
                <c:pt idx="34">
                  <c:v>1.5</c:v>
                </c:pt>
                <c:pt idx="35">
                  <c:v>1.5</c:v>
                </c:pt>
                <c:pt idx="36">
                  <c:v>1</c:v>
                </c:pt>
                <c:pt idx="37">
                  <c:v>0.2</c:v>
                </c:pt>
                <c:pt idx="38">
                  <c:v>0.1</c:v>
                </c:pt>
                <c:pt idx="39">
                  <c:v>0</c:v>
                </c:pt>
                <c:pt idx="40">
                  <c:v>0</c:v>
                </c:pt>
                <c:pt idx="41">
                  <c:v>0</c:v>
                </c:pt>
                <c:pt idx="42">
                  <c:v>2</c:v>
                </c:pt>
                <c:pt idx="43">
                  <c:v>2.5</c:v>
                </c:pt>
                <c:pt idx="44">
                  <c:v>1.3</c:v>
                </c:pt>
                <c:pt idx="45">
                  <c:v>1.5</c:v>
                </c:pt>
                <c:pt idx="46">
                  <c:v>2</c:v>
                </c:pt>
                <c:pt idx="47">
                  <c:v>3</c:v>
                </c:pt>
                <c:pt idx="48">
                  <c:v>3.5</c:v>
                </c:pt>
                <c:pt idx="49">
                  <c:v>4</c:v>
                </c:pt>
                <c:pt idx="50">
                  <c:v>4</c:v>
                </c:pt>
                <c:pt idx="51">
                  <c:v>3</c:v>
                </c:pt>
                <c:pt idx="52">
                  <c:v>1</c:v>
                </c:pt>
                <c:pt idx="53">
                  <c:v>0.5</c:v>
                </c:pt>
                <c:pt idx="54">
                  <c:v>0.2</c:v>
                </c:pt>
                <c:pt idx="55">
                  <c:v>0.1</c:v>
                </c:pt>
                <c:pt idx="56">
                  <c:v>0.5</c:v>
                </c:pt>
                <c:pt idx="57">
                  <c:v>4</c:v>
                </c:pt>
                <c:pt idx="58">
                  <c:v>4</c:v>
                </c:pt>
                <c:pt idx="59">
                  <c:v>0.2</c:v>
                </c:pt>
                <c:pt idx="60">
                  <c:v>0</c:v>
                </c:pt>
                <c:pt idx="61">
                  <c:v>0</c:v>
                </c:pt>
                <c:pt idx="62">
                  <c:v>0.5</c:v>
                </c:pt>
                <c:pt idx="63">
                  <c:v>1</c:v>
                </c:pt>
                <c:pt idx="64">
                  <c:v>3.5</c:v>
                </c:pt>
                <c:pt idx="65">
                  <c:v>4</c:v>
                </c:pt>
                <c:pt idx="66">
                  <c:v>4</c:v>
                </c:pt>
                <c:pt idx="67">
                  <c:v>4</c:v>
                </c:pt>
                <c:pt idx="68">
                  <c:v>4</c:v>
                </c:pt>
                <c:pt idx="69">
                  <c:v>0.30000000000000027</c:v>
                </c:pt>
                <c:pt idx="70">
                  <c:v>0.2</c:v>
                </c:pt>
                <c:pt idx="71">
                  <c:v>0.1</c:v>
                </c:pt>
                <c:pt idx="72">
                  <c:v>0</c:v>
                </c:pt>
                <c:pt idx="73">
                  <c:v>0</c:v>
                </c:pt>
                <c:pt idx="74">
                  <c:v>0</c:v>
                </c:pt>
                <c:pt idx="75">
                  <c:v>0</c:v>
                </c:pt>
              </c:numCache>
            </c:numRef>
          </c:val>
        </c:ser>
        <c:marker val="1"/>
        <c:axId val="54091776"/>
        <c:axId val="54093312"/>
      </c:lineChart>
      <c:catAx>
        <c:axId val="54091776"/>
        <c:scaling>
          <c:orientation val="minMax"/>
        </c:scaling>
        <c:axPos val="b"/>
        <c:tickLblPos val="nextTo"/>
        <c:crossAx val="54093312"/>
        <c:crosses val="autoZero"/>
        <c:auto val="1"/>
        <c:lblAlgn val="ctr"/>
        <c:lblOffset val="100"/>
      </c:catAx>
      <c:valAx>
        <c:axId val="54093312"/>
        <c:scaling>
          <c:orientation val="minMax"/>
        </c:scaling>
        <c:axPos val="l"/>
        <c:majorGridlines/>
        <c:numFmt formatCode="General" sourceLinked="1"/>
        <c:tickLblPos val="nextTo"/>
        <c:crossAx val="54091776"/>
        <c:crosses val="autoZero"/>
        <c:crossBetween val="between"/>
      </c:valAx>
    </c:plotArea>
    <c:legend>
      <c:legendPos val="r"/>
      <c:layout/>
    </c:legend>
    <c:plotVisOnly val="1"/>
  </c:chart>
  <c:externalData r:id="rId1"/>
</c:chartSpace>
</file>

<file path=ppt/charts/chart12.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January 2010 (Broome/Susq FF):  Rate vs. Time</a:t>
            </a:r>
          </a:p>
        </c:rich>
      </c:tx>
      <c:layout/>
    </c:title>
    <c:plotArea>
      <c:layout/>
      <c:lineChart>
        <c:grouping val="standard"/>
        <c:ser>
          <c:idx val="0"/>
          <c:order val="0"/>
          <c:tx>
            <c:strRef>
              <c:f>'Jan2010'!$G$117</c:f>
              <c:strCache>
                <c:ptCount val="1"/>
                <c:pt idx="0">
                  <c:v>Rate</c:v>
                </c:pt>
              </c:strCache>
            </c:strRef>
          </c:tx>
          <c:marker>
            <c:symbol val="none"/>
          </c:marker>
          <c:cat>
            <c:strRef>
              <c:f>'Jan2010'!$F$122:$F$212</c:f>
              <c:strCache>
                <c:ptCount val="87"/>
                <c:pt idx="0">
                  <c:v>1116z</c:v>
                </c:pt>
                <c:pt idx="1">
                  <c:v>1120z</c:v>
                </c:pt>
                <c:pt idx="2">
                  <c:v>1124z</c:v>
                </c:pt>
                <c:pt idx="3">
                  <c:v>1128z</c:v>
                </c:pt>
                <c:pt idx="4">
                  <c:v>1132z</c:v>
                </c:pt>
                <c:pt idx="5">
                  <c:v>1136z</c:v>
                </c:pt>
                <c:pt idx="6">
                  <c:v>1140z</c:v>
                </c:pt>
                <c:pt idx="7">
                  <c:v>1144z</c:v>
                </c:pt>
                <c:pt idx="8">
                  <c:v>1148z</c:v>
                </c:pt>
                <c:pt idx="9">
                  <c:v>1152z</c:v>
                </c:pt>
                <c:pt idx="10">
                  <c:v>1156z</c:v>
                </c:pt>
                <c:pt idx="11">
                  <c:v>1200z</c:v>
                </c:pt>
                <c:pt idx="12">
                  <c:v>1204z</c:v>
                </c:pt>
                <c:pt idx="13">
                  <c:v>1208z</c:v>
                </c:pt>
                <c:pt idx="14">
                  <c:v>1212z</c:v>
                </c:pt>
                <c:pt idx="15">
                  <c:v>1216z</c:v>
                </c:pt>
                <c:pt idx="16">
                  <c:v>1220z</c:v>
                </c:pt>
                <c:pt idx="17">
                  <c:v>1224z</c:v>
                </c:pt>
                <c:pt idx="18">
                  <c:v>1228z</c:v>
                </c:pt>
                <c:pt idx="19">
                  <c:v>1232z</c:v>
                </c:pt>
                <c:pt idx="20">
                  <c:v>1236z</c:v>
                </c:pt>
                <c:pt idx="21">
                  <c:v>1240z</c:v>
                </c:pt>
                <c:pt idx="22">
                  <c:v>1244z</c:v>
                </c:pt>
                <c:pt idx="23">
                  <c:v>1248z</c:v>
                </c:pt>
                <c:pt idx="24">
                  <c:v>1252z</c:v>
                </c:pt>
                <c:pt idx="25">
                  <c:v>1256z</c:v>
                </c:pt>
                <c:pt idx="26">
                  <c:v>1300z</c:v>
                </c:pt>
                <c:pt idx="27">
                  <c:v>1304z</c:v>
                </c:pt>
                <c:pt idx="28">
                  <c:v>1308z</c:v>
                </c:pt>
                <c:pt idx="29">
                  <c:v>1312z</c:v>
                </c:pt>
                <c:pt idx="30">
                  <c:v>1316z</c:v>
                </c:pt>
                <c:pt idx="31">
                  <c:v>1320z</c:v>
                </c:pt>
                <c:pt idx="32">
                  <c:v>1324z</c:v>
                </c:pt>
                <c:pt idx="33">
                  <c:v>1328z</c:v>
                </c:pt>
                <c:pt idx="34">
                  <c:v>1332z</c:v>
                </c:pt>
                <c:pt idx="35">
                  <c:v>1336z</c:v>
                </c:pt>
                <c:pt idx="36">
                  <c:v>1340z</c:v>
                </c:pt>
                <c:pt idx="37">
                  <c:v>1344z</c:v>
                </c:pt>
                <c:pt idx="38">
                  <c:v>1348z</c:v>
                </c:pt>
                <c:pt idx="39">
                  <c:v>1352z</c:v>
                </c:pt>
                <c:pt idx="40">
                  <c:v>1356z</c:v>
                </c:pt>
                <c:pt idx="41">
                  <c:v>1400z</c:v>
                </c:pt>
                <c:pt idx="42">
                  <c:v>1404z</c:v>
                </c:pt>
                <c:pt idx="43">
                  <c:v>1408z</c:v>
                </c:pt>
                <c:pt idx="44">
                  <c:v>1412z</c:v>
                </c:pt>
                <c:pt idx="45">
                  <c:v>1416z</c:v>
                </c:pt>
                <c:pt idx="46">
                  <c:v>1420z</c:v>
                </c:pt>
                <c:pt idx="47">
                  <c:v>1424z</c:v>
                </c:pt>
                <c:pt idx="48">
                  <c:v>1428z</c:v>
                </c:pt>
                <c:pt idx="49">
                  <c:v>1432z</c:v>
                </c:pt>
                <c:pt idx="50">
                  <c:v>1436z</c:v>
                </c:pt>
                <c:pt idx="51">
                  <c:v>1440z</c:v>
                </c:pt>
                <c:pt idx="52">
                  <c:v>1444z</c:v>
                </c:pt>
                <c:pt idx="53">
                  <c:v>1448z</c:v>
                </c:pt>
                <c:pt idx="54">
                  <c:v>1452z</c:v>
                </c:pt>
                <c:pt idx="55">
                  <c:v>1456z</c:v>
                </c:pt>
                <c:pt idx="56">
                  <c:v>1500z</c:v>
                </c:pt>
                <c:pt idx="57">
                  <c:v>1504z</c:v>
                </c:pt>
                <c:pt idx="58">
                  <c:v>1508z</c:v>
                </c:pt>
                <c:pt idx="59">
                  <c:v>1512z</c:v>
                </c:pt>
                <c:pt idx="60">
                  <c:v>1516z</c:v>
                </c:pt>
                <c:pt idx="61">
                  <c:v>1520z</c:v>
                </c:pt>
                <c:pt idx="62">
                  <c:v>1524z</c:v>
                </c:pt>
                <c:pt idx="63">
                  <c:v>1528z</c:v>
                </c:pt>
                <c:pt idx="64">
                  <c:v>1532z</c:v>
                </c:pt>
                <c:pt idx="65">
                  <c:v>1536z</c:v>
                </c:pt>
                <c:pt idx="66">
                  <c:v>1540z</c:v>
                </c:pt>
                <c:pt idx="67">
                  <c:v>1544z</c:v>
                </c:pt>
                <c:pt idx="68">
                  <c:v>1548z</c:v>
                </c:pt>
                <c:pt idx="69">
                  <c:v>1552z</c:v>
                </c:pt>
                <c:pt idx="70">
                  <c:v>1556z</c:v>
                </c:pt>
                <c:pt idx="71">
                  <c:v>1600z</c:v>
                </c:pt>
                <c:pt idx="72">
                  <c:v>1604z</c:v>
                </c:pt>
                <c:pt idx="73">
                  <c:v>1608z</c:v>
                </c:pt>
                <c:pt idx="74">
                  <c:v>1612z</c:v>
                </c:pt>
                <c:pt idx="75">
                  <c:v>1616z</c:v>
                </c:pt>
                <c:pt idx="76">
                  <c:v>1620z</c:v>
                </c:pt>
                <c:pt idx="77">
                  <c:v>1624z</c:v>
                </c:pt>
                <c:pt idx="78">
                  <c:v>1628z</c:v>
                </c:pt>
                <c:pt idx="79">
                  <c:v>1632z</c:v>
                </c:pt>
                <c:pt idx="80">
                  <c:v>1636z</c:v>
                </c:pt>
                <c:pt idx="81">
                  <c:v>1640z</c:v>
                </c:pt>
                <c:pt idx="82">
                  <c:v>1644z</c:v>
                </c:pt>
                <c:pt idx="83">
                  <c:v>1648z</c:v>
                </c:pt>
                <c:pt idx="84">
                  <c:v>1652z</c:v>
                </c:pt>
                <c:pt idx="85">
                  <c:v>1656z</c:v>
                </c:pt>
                <c:pt idx="86">
                  <c:v>1700z</c:v>
                </c:pt>
              </c:strCache>
            </c:strRef>
          </c:cat>
          <c:val>
            <c:numRef>
              <c:f>'Jan2010'!$G$122:$G$212</c:f>
              <c:numCache>
                <c:formatCode>General</c:formatCode>
                <c:ptCount val="91"/>
                <c:pt idx="0">
                  <c:v>0.15000000000000013</c:v>
                </c:pt>
                <c:pt idx="1">
                  <c:v>0.15000000000000013</c:v>
                </c:pt>
                <c:pt idx="2">
                  <c:v>0.2</c:v>
                </c:pt>
                <c:pt idx="3">
                  <c:v>0.15000000000000013</c:v>
                </c:pt>
                <c:pt idx="4">
                  <c:v>0.1</c:v>
                </c:pt>
                <c:pt idx="5">
                  <c:v>0</c:v>
                </c:pt>
                <c:pt idx="6">
                  <c:v>0</c:v>
                </c:pt>
                <c:pt idx="7">
                  <c:v>0</c:v>
                </c:pt>
                <c:pt idx="8">
                  <c:v>0.5</c:v>
                </c:pt>
                <c:pt idx="9">
                  <c:v>0.60000000000000053</c:v>
                </c:pt>
                <c:pt idx="10">
                  <c:v>0.5</c:v>
                </c:pt>
                <c:pt idx="11">
                  <c:v>0.60000000000000053</c:v>
                </c:pt>
                <c:pt idx="12">
                  <c:v>0.5</c:v>
                </c:pt>
                <c:pt idx="13">
                  <c:v>0.4</c:v>
                </c:pt>
                <c:pt idx="14">
                  <c:v>0</c:v>
                </c:pt>
                <c:pt idx="15">
                  <c:v>0</c:v>
                </c:pt>
                <c:pt idx="16">
                  <c:v>0</c:v>
                </c:pt>
                <c:pt idx="17">
                  <c:v>0</c:v>
                </c:pt>
                <c:pt idx="18">
                  <c:v>0</c:v>
                </c:pt>
                <c:pt idx="19">
                  <c:v>0</c:v>
                </c:pt>
                <c:pt idx="20">
                  <c:v>0</c:v>
                </c:pt>
                <c:pt idx="21">
                  <c:v>0.45</c:v>
                </c:pt>
                <c:pt idx="22">
                  <c:v>0.4</c:v>
                </c:pt>
                <c:pt idx="23">
                  <c:v>0.45</c:v>
                </c:pt>
                <c:pt idx="24">
                  <c:v>0.5</c:v>
                </c:pt>
                <c:pt idx="25">
                  <c:v>0.45</c:v>
                </c:pt>
                <c:pt idx="26">
                  <c:v>1.05</c:v>
                </c:pt>
                <c:pt idx="27">
                  <c:v>1</c:v>
                </c:pt>
                <c:pt idx="28">
                  <c:v>0.9</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0.75000000000000056</c:v>
                </c:pt>
                <c:pt idx="44">
                  <c:v>1</c:v>
                </c:pt>
                <c:pt idx="45">
                  <c:v>1.1000000000000001</c:v>
                </c:pt>
                <c:pt idx="46">
                  <c:v>1</c:v>
                </c:pt>
                <c:pt idx="47">
                  <c:v>0.60000000000000053</c:v>
                </c:pt>
                <c:pt idx="48">
                  <c:v>0</c:v>
                </c:pt>
                <c:pt idx="49">
                  <c:v>0</c:v>
                </c:pt>
                <c:pt idx="50">
                  <c:v>0</c:v>
                </c:pt>
                <c:pt idx="51">
                  <c:v>0</c:v>
                </c:pt>
                <c:pt idx="52">
                  <c:v>0</c:v>
                </c:pt>
                <c:pt idx="53">
                  <c:v>0</c:v>
                </c:pt>
                <c:pt idx="54">
                  <c:v>0.1</c:v>
                </c:pt>
                <c:pt idx="55">
                  <c:v>0.30000000000000027</c:v>
                </c:pt>
                <c:pt idx="56">
                  <c:v>1</c:v>
                </c:pt>
                <c:pt idx="57">
                  <c:v>1.5</c:v>
                </c:pt>
                <c:pt idx="58">
                  <c:v>1.5</c:v>
                </c:pt>
                <c:pt idx="59">
                  <c:v>2.25</c:v>
                </c:pt>
                <c:pt idx="60">
                  <c:v>2.25</c:v>
                </c:pt>
                <c:pt idx="61">
                  <c:v>1.5</c:v>
                </c:pt>
                <c:pt idx="62">
                  <c:v>0.15000000000000013</c:v>
                </c:pt>
                <c:pt idx="63">
                  <c:v>0</c:v>
                </c:pt>
                <c:pt idx="64">
                  <c:v>0.1</c:v>
                </c:pt>
                <c:pt idx="65">
                  <c:v>0.30000000000000027</c:v>
                </c:pt>
                <c:pt idx="66">
                  <c:v>0.75000000000000056</c:v>
                </c:pt>
                <c:pt idx="67">
                  <c:v>0.70000000000000051</c:v>
                </c:pt>
                <c:pt idx="68">
                  <c:v>0.1</c:v>
                </c:pt>
                <c:pt idx="69">
                  <c:v>0</c:v>
                </c:pt>
                <c:pt idx="70">
                  <c:v>0</c:v>
                </c:pt>
                <c:pt idx="71">
                  <c:v>0</c:v>
                </c:pt>
                <c:pt idx="72">
                  <c:v>0</c:v>
                </c:pt>
                <c:pt idx="73">
                  <c:v>0.30000000000000027</c:v>
                </c:pt>
                <c:pt idx="74">
                  <c:v>0.70000000000000051</c:v>
                </c:pt>
                <c:pt idx="75">
                  <c:v>0.70000000000000051</c:v>
                </c:pt>
                <c:pt idx="76">
                  <c:v>0.30000000000000027</c:v>
                </c:pt>
                <c:pt idx="77">
                  <c:v>0.1</c:v>
                </c:pt>
                <c:pt idx="78">
                  <c:v>0</c:v>
                </c:pt>
                <c:pt idx="79">
                  <c:v>0</c:v>
                </c:pt>
                <c:pt idx="80">
                  <c:v>0</c:v>
                </c:pt>
                <c:pt idx="81">
                  <c:v>0</c:v>
                </c:pt>
                <c:pt idx="82">
                  <c:v>0</c:v>
                </c:pt>
                <c:pt idx="83">
                  <c:v>0</c:v>
                </c:pt>
                <c:pt idx="84">
                  <c:v>0</c:v>
                </c:pt>
                <c:pt idx="85">
                  <c:v>0</c:v>
                </c:pt>
                <c:pt idx="86">
                  <c:v>0</c:v>
                </c:pt>
              </c:numCache>
            </c:numRef>
          </c:val>
        </c:ser>
        <c:marker val="1"/>
        <c:axId val="53971200"/>
        <c:axId val="53977088"/>
      </c:lineChart>
      <c:catAx>
        <c:axId val="53971200"/>
        <c:scaling>
          <c:orientation val="minMax"/>
        </c:scaling>
        <c:axPos val="b"/>
        <c:tickLblPos val="nextTo"/>
        <c:crossAx val="53977088"/>
        <c:crosses val="autoZero"/>
        <c:auto val="1"/>
        <c:lblAlgn val="ctr"/>
        <c:lblOffset val="100"/>
      </c:catAx>
      <c:valAx>
        <c:axId val="53977088"/>
        <c:scaling>
          <c:orientation val="minMax"/>
        </c:scaling>
        <c:axPos val="l"/>
        <c:majorGridlines/>
        <c:numFmt formatCode="General" sourceLinked="1"/>
        <c:tickLblPos val="nextTo"/>
        <c:crossAx val="53971200"/>
        <c:crosses val="autoZero"/>
        <c:crossBetween val="between"/>
      </c:valAx>
    </c:plotArea>
    <c:legend>
      <c:legendPos val="r"/>
      <c:layout/>
    </c:legend>
    <c:plotVisOnly val="1"/>
  </c:chart>
  <c:externalData r:id="rId1"/>
  <c:userShapes r:id="rId2"/>
</c:chartSpace>
</file>

<file path=ppt/charts/chart13.xml><?xml version="1.0" encoding="utf-8"?>
<c:chartSpace xmlns:c="http://schemas.openxmlformats.org/drawingml/2006/chart" xmlns:a="http://schemas.openxmlformats.org/drawingml/2006/main" xmlns:r="http://schemas.openxmlformats.org/officeDocument/2006/relationships">
  <c:date1904 val="1"/>
  <c:lang val="en-US"/>
  <c:chart>
    <c:plotArea>
      <c:layout/>
      <c:lineChart>
        <c:grouping val="standard"/>
        <c:ser>
          <c:idx val="0"/>
          <c:order val="0"/>
          <c:tx>
            <c:strRef>
              <c:f>'Jan2010'!$F$248</c:f>
              <c:strCache>
                <c:ptCount val="1"/>
                <c:pt idx="0">
                  <c:v>1 Hr FFG</c:v>
                </c:pt>
              </c:strCache>
            </c:strRef>
          </c:tx>
          <c:marker>
            <c:symbol val="none"/>
          </c:marker>
          <c:cat>
            <c:strRef>
              <c:f>'Jan2010'!$E$249:$E$339</c:f>
              <c:strCache>
                <c:ptCount val="91"/>
                <c:pt idx="0">
                  <c:v>1100z</c:v>
                </c:pt>
                <c:pt idx="1">
                  <c:v>1104z</c:v>
                </c:pt>
                <c:pt idx="2">
                  <c:v>1108z</c:v>
                </c:pt>
                <c:pt idx="3">
                  <c:v>1112z</c:v>
                </c:pt>
                <c:pt idx="4">
                  <c:v>1116z</c:v>
                </c:pt>
                <c:pt idx="5">
                  <c:v>1120z</c:v>
                </c:pt>
                <c:pt idx="6">
                  <c:v>1124z</c:v>
                </c:pt>
                <c:pt idx="7">
                  <c:v>1128z</c:v>
                </c:pt>
                <c:pt idx="8">
                  <c:v>1132z</c:v>
                </c:pt>
                <c:pt idx="9">
                  <c:v>1136z</c:v>
                </c:pt>
                <c:pt idx="10">
                  <c:v>1140z</c:v>
                </c:pt>
                <c:pt idx="11">
                  <c:v>1144z</c:v>
                </c:pt>
                <c:pt idx="12">
                  <c:v>1148z</c:v>
                </c:pt>
                <c:pt idx="13">
                  <c:v>1152z</c:v>
                </c:pt>
                <c:pt idx="14">
                  <c:v>1156z</c:v>
                </c:pt>
                <c:pt idx="15">
                  <c:v>1200z</c:v>
                </c:pt>
                <c:pt idx="16">
                  <c:v>1204z</c:v>
                </c:pt>
                <c:pt idx="17">
                  <c:v>1208z</c:v>
                </c:pt>
                <c:pt idx="18">
                  <c:v>1212z</c:v>
                </c:pt>
                <c:pt idx="19">
                  <c:v>1216z</c:v>
                </c:pt>
                <c:pt idx="20">
                  <c:v>1220z</c:v>
                </c:pt>
                <c:pt idx="21">
                  <c:v>1224z</c:v>
                </c:pt>
                <c:pt idx="22">
                  <c:v>1228z</c:v>
                </c:pt>
                <c:pt idx="23">
                  <c:v>1232z</c:v>
                </c:pt>
                <c:pt idx="24">
                  <c:v>1236z</c:v>
                </c:pt>
                <c:pt idx="25">
                  <c:v>1240z</c:v>
                </c:pt>
                <c:pt idx="26">
                  <c:v>1244z</c:v>
                </c:pt>
                <c:pt idx="27">
                  <c:v>1248z</c:v>
                </c:pt>
                <c:pt idx="28">
                  <c:v>1252z</c:v>
                </c:pt>
                <c:pt idx="29">
                  <c:v>1256z</c:v>
                </c:pt>
                <c:pt idx="30">
                  <c:v>1300z</c:v>
                </c:pt>
                <c:pt idx="31">
                  <c:v>1304z</c:v>
                </c:pt>
                <c:pt idx="32">
                  <c:v>1308z</c:v>
                </c:pt>
                <c:pt idx="33">
                  <c:v>1312z</c:v>
                </c:pt>
                <c:pt idx="34">
                  <c:v>1316z</c:v>
                </c:pt>
                <c:pt idx="35">
                  <c:v>1320z</c:v>
                </c:pt>
                <c:pt idx="36">
                  <c:v>1324z</c:v>
                </c:pt>
                <c:pt idx="37">
                  <c:v>1328z</c:v>
                </c:pt>
                <c:pt idx="38">
                  <c:v>1332z</c:v>
                </c:pt>
                <c:pt idx="39">
                  <c:v>1336z</c:v>
                </c:pt>
                <c:pt idx="40">
                  <c:v>1340z</c:v>
                </c:pt>
                <c:pt idx="41">
                  <c:v>1344z</c:v>
                </c:pt>
                <c:pt idx="42">
                  <c:v>1348z</c:v>
                </c:pt>
                <c:pt idx="43">
                  <c:v>1352z</c:v>
                </c:pt>
                <c:pt idx="44">
                  <c:v>1356z</c:v>
                </c:pt>
                <c:pt idx="45">
                  <c:v>1400z</c:v>
                </c:pt>
                <c:pt idx="46">
                  <c:v>1404z</c:v>
                </c:pt>
                <c:pt idx="47">
                  <c:v>1408z</c:v>
                </c:pt>
                <c:pt idx="48">
                  <c:v>1412z</c:v>
                </c:pt>
                <c:pt idx="49">
                  <c:v>1416z</c:v>
                </c:pt>
                <c:pt idx="50">
                  <c:v>1420z</c:v>
                </c:pt>
                <c:pt idx="51">
                  <c:v>1424z</c:v>
                </c:pt>
                <c:pt idx="52">
                  <c:v>1428z</c:v>
                </c:pt>
                <c:pt idx="53">
                  <c:v>1432z</c:v>
                </c:pt>
                <c:pt idx="54">
                  <c:v>1436z</c:v>
                </c:pt>
                <c:pt idx="55">
                  <c:v>1440z</c:v>
                </c:pt>
                <c:pt idx="56">
                  <c:v>1444z</c:v>
                </c:pt>
                <c:pt idx="57">
                  <c:v>1448z</c:v>
                </c:pt>
                <c:pt idx="58">
                  <c:v>1452z</c:v>
                </c:pt>
                <c:pt idx="59">
                  <c:v>1456z</c:v>
                </c:pt>
                <c:pt idx="60">
                  <c:v>1500z</c:v>
                </c:pt>
                <c:pt idx="61">
                  <c:v>1504z</c:v>
                </c:pt>
                <c:pt idx="62">
                  <c:v>1508z</c:v>
                </c:pt>
                <c:pt idx="63">
                  <c:v>1512z</c:v>
                </c:pt>
                <c:pt idx="64">
                  <c:v>1516z</c:v>
                </c:pt>
                <c:pt idx="65">
                  <c:v>1520z</c:v>
                </c:pt>
                <c:pt idx="66">
                  <c:v>1524z</c:v>
                </c:pt>
                <c:pt idx="67">
                  <c:v>1528z</c:v>
                </c:pt>
                <c:pt idx="68">
                  <c:v>1532z</c:v>
                </c:pt>
                <c:pt idx="69">
                  <c:v>1536z</c:v>
                </c:pt>
                <c:pt idx="70">
                  <c:v>1540z</c:v>
                </c:pt>
                <c:pt idx="71">
                  <c:v>1544z</c:v>
                </c:pt>
                <c:pt idx="72">
                  <c:v>1548z</c:v>
                </c:pt>
                <c:pt idx="73">
                  <c:v>1552z</c:v>
                </c:pt>
                <c:pt idx="74">
                  <c:v>1556z</c:v>
                </c:pt>
                <c:pt idx="75">
                  <c:v>1600z</c:v>
                </c:pt>
                <c:pt idx="76">
                  <c:v>1604z</c:v>
                </c:pt>
                <c:pt idx="77">
                  <c:v>1608z</c:v>
                </c:pt>
                <c:pt idx="78">
                  <c:v>1612z</c:v>
                </c:pt>
                <c:pt idx="79">
                  <c:v>1616z</c:v>
                </c:pt>
                <c:pt idx="80">
                  <c:v>1620z</c:v>
                </c:pt>
                <c:pt idx="81">
                  <c:v>1624z</c:v>
                </c:pt>
                <c:pt idx="82">
                  <c:v>1628z</c:v>
                </c:pt>
                <c:pt idx="83">
                  <c:v>1632z</c:v>
                </c:pt>
                <c:pt idx="84">
                  <c:v>1636z</c:v>
                </c:pt>
                <c:pt idx="85">
                  <c:v>1640z</c:v>
                </c:pt>
                <c:pt idx="86">
                  <c:v>1644z</c:v>
                </c:pt>
                <c:pt idx="87">
                  <c:v>1648z</c:v>
                </c:pt>
                <c:pt idx="88">
                  <c:v>1652z</c:v>
                </c:pt>
                <c:pt idx="89">
                  <c:v>1656z</c:v>
                </c:pt>
                <c:pt idx="90">
                  <c:v>1700z</c:v>
                </c:pt>
              </c:strCache>
            </c:strRef>
          </c:cat>
          <c:val>
            <c:numRef>
              <c:f>'Jan2010'!$F$249:$F$339</c:f>
              <c:numCache>
                <c:formatCode>General</c:formatCode>
                <c:ptCount val="91"/>
                <c:pt idx="0">
                  <c:v>0</c:v>
                </c:pt>
                <c:pt idx="1">
                  <c:v>0</c:v>
                </c:pt>
                <c:pt idx="2">
                  <c:v>0</c:v>
                </c:pt>
                <c:pt idx="3">
                  <c:v>0</c:v>
                </c:pt>
                <c:pt idx="4">
                  <c:v>0</c:v>
                </c:pt>
                <c:pt idx="5">
                  <c:v>1.4285714285714287E-2</c:v>
                </c:pt>
                <c:pt idx="6">
                  <c:v>2.8571428571428591E-2</c:v>
                </c:pt>
                <c:pt idx="7">
                  <c:v>4.2857142857142906E-2</c:v>
                </c:pt>
                <c:pt idx="8">
                  <c:v>5.7142857142857148E-2</c:v>
                </c:pt>
                <c:pt idx="9">
                  <c:v>7.1428571428571438E-2</c:v>
                </c:pt>
                <c:pt idx="10">
                  <c:v>7.1428571428571438E-2</c:v>
                </c:pt>
                <c:pt idx="11">
                  <c:v>7.1428571428571438E-2</c:v>
                </c:pt>
                <c:pt idx="12">
                  <c:v>7.1428571428571438E-2</c:v>
                </c:pt>
                <c:pt idx="13">
                  <c:v>0.11428571428571441</c:v>
                </c:pt>
                <c:pt idx="14">
                  <c:v>0.17142857142857137</c:v>
                </c:pt>
                <c:pt idx="15">
                  <c:v>0.2142857142857143</c:v>
                </c:pt>
                <c:pt idx="16">
                  <c:v>0.27142857142857185</c:v>
                </c:pt>
                <c:pt idx="17">
                  <c:v>0.31428571428571461</c:v>
                </c:pt>
                <c:pt idx="18">
                  <c:v>0.35714285714285765</c:v>
                </c:pt>
                <c:pt idx="19">
                  <c:v>0.35714285714285765</c:v>
                </c:pt>
                <c:pt idx="20">
                  <c:v>0.34285714285714286</c:v>
                </c:pt>
                <c:pt idx="21">
                  <c:v>0.32857142857142868</c:v>
                </c:pt>
                <c:pt idx="22">
                  <c:v>0.31428571428571461</c:v>
                </c:pt>
                <c:pt idx="23">
                  <c:v>0.30000000000000027</c:v>
                </c:pt>
                <c:pt idx="24">
                  <c:v>0.28571428571428614</c:v>
                </c:pt>
                <c:pt idx="25">
                  <c:v>0.28571428571428614</c:v>
                </c:pt>
                <c:pt idx="26">
                  <c:v>0.32857142857142868</c:v>
                </c:pt>
                <c:pt idx="27">
                  <c:v>0.371428571428572</c:v>
                </c:pt>
                <c:pt idx="28">
                  <c:v>0.371428571428572</c:v>
                </c:pt>
                <c:pt idx="29">
                  <c:v>0.35714285714285765</c:v>
                </c:pt>
                <c:pt idx="30">
                  <c:v>0.35714285714285765</c:v>
                </c:pt>
                <c:pt idx="31">
                  <c:v>0.40000000000000008</c:v>
                </c:pt>
                <c:pt idx="32">
                  <c:v>0.45714285714285752</c:v>
                </c:pt>
                <c:pt idx="33">
                  <c:v>0.5</c:v>
                </c:pt>
                <c:pt idx="34">
                  <c:v>0.5</c:v>
                </c:pt>
                <c:pt idx="35">
                  <c:v>0.5</c:v>
                </c:pt>
                <c:pt idx="36">
                  <c:v>0.5</c:v>
                </c:pt>
                <c:pt idx="37">
                  <c:v>0.5</c:v>
                </c:pt>
                <c:pt idx="38">
                  <c:v>0.5</c:v>
                </c:pt>
                <c:pt idx="39">
                  <c:v>0.5</c:v>
                </c:pt>
                <c:pt idx="40">
                  <c:v>0.5</c:v>
                </c:pt>
                <c:pt idx="41">
                  <c:v>0.45714285714285752</c:v>
                </c:pt>
                <c:pt idx="42">
                  <c:v>0.41428571428571431</c:v>
                </c:pt>
                <c:pt idx="43">
                  <c:v>0.371428571428572</c:v>
                </c:pt>
                <c:pt idx="44">
                  <c:v>0.32857142857142868</c:v>
                </c:pt>
                <c:pt idx="45">
                  <c:v>0.28571428571428614</c:v>
                </c:pt>
                <c:pt idx="46">
                  <c:v>0.18571428571428597</c:v>
                </c:pt>
                <c:pt idx="47">
                  <c:v>8.5714285714285715E-2</c:v>
                </c:pt>
                <c:pt idx="48">
                  <c:v>0.10000000000000002</c:v>
                </c:pt>
                <c:pt idx="49">
                  <c:v>0.20000000000000004</c:v>
                </c:pt>
                <c:pt idx="50">
                  <c:v>0.30000000000000027</c:v>
                </c:pt>
                <c:pt idx="51">
                  <c:v>0.40000000000000008</c:v>
                </c:pt>
                <c:pt idx="52">
                  <c:v>0.45714285714285752</c:v>
                </c:pt>
                <c:pt idx="53">
                  <c:v>0.45714285714285752</c:v>
                </c:pt>
                <c:pt idx="54">
                  <c:v>0.45714285714285752</c:v>
                </c:pt>
                <c:pt idx="55">
                  <c:v>0.45714285714285752</c:v>
                </c:pt>
                <c:pt idx="56">
                  <c:v>0.45714285714285752</c:v>
                </c:pt>
                <c:pt idx="57">
                  <c:v>0.45714285714285752</c:v>
                </c:pt>
                <c:pt idx="58">
                  <c:v>0.45714285714285752</c:v>
                </c:pt>
                <c:pt idx="59">
                  <c:v>0.47142857142857192</c:v>
                </c:pt>
                <c:pt idx="60">
                  <c:v>0.5</c:v>
                </c:pt>
                <c:pt idx="61">
                  <c:v>0.60000000000000053</c:v>
                </c:pt>
                <c:pt idx="62">
                  <c:v>0.74285714285714288</c:v>
                </c:pt>
                <c:pt idx="63">
                  <c:v>0.81428571428571461</c:v>
                </c:pt>
                <c:pt idx="64">
                  <c:v>0.92857142857142871</c:v>
                </c:pt>
                <c:pt idx="65">
                  <c:v>1.0428571428571429</c:v>
                </c:pt>
                <c:pt idx="66">
                  <c:v>1.0857142857142847</c:v>
                </c:pt>
                <c:pt idx="67">
                  <c:v>1.0428571428571429</c:v>
                </c:pt>
                <c:pt idx="68">
                  <c:v>1.0428571428571429</c:v>
                </c:pt>
                <c:pt idx="69">
                  <c:v>1.0571428571428572</c:v>
                </c:pt>
                <c:pt idx="70">
                  <c:v>1.0857142857142847</c:v>
                </c:pt>
                <c:pt idx="71">
                  <c:v>1.1571428571428573</c:v>
                </c:pt>
                <c:pt idx="72">
                  <c:v>1.2285714285714286</c:v>
                </c:pt>
                <c:pt idx="73">
                  <c:v>1.2428571428571429</c:v>
                </c:pt>
                <c:pt idx="74">
                  <c:v>1.2285714285714286</c:v>
                </c:pt>
                <c:pt idx="75">
                  <c:v>1.2</c:v>
                </c:pt>
                <c:pt idx="76">
                  <c:v>1.1000000000000001</c:v>
                </c:pt>
                <c:pt idx="77">
                  <c:v>0.95714285714285763</c:v>
                </c:pt>
                <c:pt idx="78">
                  <c:v>0.81428571428571461</c:v>
                </c:pt>
                <c:pt idx="79">
                  <c:v>0.62857142857142922</c:v>
                </c:pt>
                <c:pt idx="80">
                  <c:v>0.48571428571428626</c:v>
                </c:pt>
                <c:pt idx="81">
                  <c:v>0.41428571428571431</c:v>
                </c:pt>
                <c:pt idx="82">
                  <c:v>0.4285714285714286</c:v>
                </c:pt>
                <c:pt idx="83">
                  <c:v>0.44285714285714289</c:v>
                </c:pt>
                <c:pt idx="84">
                  <c:v>0.4285714285714286</c:v>
                </c:pt>
                <c:pt idx="85">
                  <c:v>0.40000000000000008</c:v>
                </c:pt>
                <c:pt idx="86">
                  <c:v>0.32857142857142868</c:v>
                </c:pt>
                <c:pt idx="87">
                  <c:v>0.25714285714285751</c:v>
                </c:pt>
                <c:pt idx="88">
                  <c:v>0.24285714285714313</c:v>
                </c:pt>
                <c:pt idx="89">
                  <c:v>0.24285714285714313</c:v>
                </c:pt>
                <c:pt idx="90">
                  <c:v>0.24285714285714313</c:v>
                </c:pt>
              </c:numCache>
            </c:numRef>
          </c:val>
        </c:ser>
        <c:ser>
          <c:idx val="1"/>
          <c:order val="1"/>
          <c:tx>
            <c:strRef>
              <c:f>'Jan2010'!$G$248</c:f>
              <c:strCache>
                <c:ptCount val="1"/>
                <c:pt idx="0">
                  <c:v>3 Hr FFG</c:v>
                </c:pt>
              </c:strCache>
            </c:strRef>
          </c:tx>
          <c:marker>
            <c:symbol val="none"/>
          </c:marker>
          <c:cat>
            <c:strRef>
              <c:f>'Jan2010'!$E$249:$E$339</c:f>
              <c:strCache>
                <c:ptCount val="91"/>
                <c:pt idx="0">
                  <c:v>1100z</c:v>
                </c:pt>
                <c:pt idx="1">
                  <c:v>1104z</c:v>
                </c:pt>
                <c:pt idx="2">
                  <c:v>1108z</c:v>
                </c:pt>
                <c:pt idx="3">
                  <c:v>1112z</c:v>
                </c:pt>
                <c:pt idx="4">
                  <c:v>1116z</c:v>
                </c:pt>
                <c:pt idx="5">
                  <c:v>1120z</c:v>
                </c:pt>
                <c:pt idx="6">
                  <c:v>1124z</c:v>
                </c:pt>
                <c:pt idx="7">
                  <c:v>1128z</c:v>
                </c:pt>
                <c:pt idx="8">
                  <c:v>1132z</c:v>
                </c:pt>
                <c:pt idx="9">
                  <c:v>1136z</c:v>
                </c:pt>
                <c:pt idx="10">
                  <c:v>1140z</c:v>
                </c:pt>
                <c:pt idx="11">
                  <c:v>1144z</c:v>
                </c:pt>
                <c:pt idx="12">
                  <c:v>1148z</c:v>
                </c:pt>
                <c:pt idx="13">
                  <c:v>1152z</c:v>
                </c:pt>
                <c:pt idx="14">
                  <c:v>1156z</c:v>
                </c:pt>
                <c:pt idx="15">
                  <c:v>1200z</c:v>
                </c:pt>
                <c:pt idx="16">
                  <c:v>1204z</c:v>
                </c:pt>
                <c:pt idx="17">
                  <c:v>1208z</c:v>
                </c:pt>
                <c:pt idx="18">
                  <c:v>1212z</c:v>
                </c:pt>
                <c:pt idx="19">
                  <c:v>1216z</c:v>
                </c:pt>
                <c:pt idx="20">
                  <c:v>1220z</c:v>
                </c:pt>
                <c:pt idx="21">
                  <c:v>1224z</c:v>
                </c:pt>
                <c:pt idx="22">
                  <c:v>1228z</c:v>
                </c:pt>
                <c:pt idx="23">
                  <c:v>1232z</c:v>
                </c:pt>
                <c:pt idx="24">
                  <c:v>1236z</c:v>
                </c:pt>
                <c:pt idx="25">
                  <c:v>1240z</c:v>
                </c:pt>
                <c:pt idx="26">
                  <c:v>1244z</c:v>
                </c:pt>
                <c:pt idx="27">
                  <c:v>1248z</c:v>
                </c:pt>
                <c:pt idx="28">
                  <c:v>1252z</c:v>
                </c:pt>
                <c:pt idx="29">
                  <c:v>1256z</c:v>
                </c:pt>
                <c:pt idx="30">
                  <c:v>1300z</c:v>
                </c:pt>
                <c:pt idx="31">
                  <c:v>1304z</c:v>
                </c:pt>
                <c:pt idx="32">
                  <c:v>1308z</c:v>
                </c:pt>
                <c:pt idx="33">
                  <c:v>1312z</c:v>
                </c:pt>
                <c:pt idx="34">
                  <c:v>1316z</c:v>
                </c:pt>
                <c:pt idx="35">
                  <c:v>1320z</c:v>
                </c:pt>
                <c:pt idx="36">
                  <c:v>1324z</c:v>
                </c:pt>
                <c:pt idx="37">
                  <c:v>1328z</c:v>
                </c:pt>
                <c:pt idx="38">
                  <c:v>1332z</c:v>
                </c:pt>
                <c:pt idx="39">
                  <c:v>1336z</c:v>
                </c:pt>
                <c:pt idx="40">
                  <c:v>1340z</c:v>
                </c:pt>
                <c:pt idx="41">
                  <c:v>1344z</c:v>
                </c:pt>
                <c:pt idx="42">
                  <c:v>1348z</c:v>
                </c:pt>
                <c:pt idx="43">
                  <c:v>1352z</c:v>
                </c:pt>
                <c:pt idx="44">
                  <c:v>1356z</c:v>
                </c:pt>
                <c:pt idx="45">
                  <c:v>1400z</c:v>
                </c:pt>
                <c:pt idx="46">
                  <c:v>1404z</c:v>
                </c:pt>
                <c:pt idx="47">
                  <c:v>1408z</c:v>
                </c:pt>
                <c:pt idx="48">
                  <c:v>1412z</c:v>
                </c:pt>
                <c:pt idx="49">
                  <c:v>1416z</c:v>
                </c:pt>
                <c:pt idx="50">
                  <c:v>1420z</c:v>
                </c:pt>
                <c:pt idx="51">
                  <c:v>1424z</c:v>
                </c:pt>
                <c:pt idx="52">
                  <c:v>1428z</c:v>
                </c:pt>
                <c:pt idx="53">
                  <c:v>1432z</c:v>
                </c:pt>
                <c:pt idx="54">
                  <c:v>1436z</c:v>
                </c:pt>
                <c:pt idx="55">
                  <c:v>1440z</c:v>
                </c:pt>
                <c:pt idx="56">
                  <c:v>1444z</c:v>
                </c:pt>
                <c:pt idx="57">
                  <c:v>1448z</c:v>
                </c:pt>
                <c:pt idx="58">
                  <c:v>1452z</c:v>
                </c:pt>
                <c:pt idx="59">
                  <c:v>1456z</c:v>
                </c:pt>
                <c:pt idx="60">
                  <c:v>1500z</c:v>
                </c:pt>
                <c:pt idx="61">
                  <c:v>1504z</c:v>
                </c:pt>
                <c:pt idx="62">
                  <c:v>1508z</c:v>
                </c:pt>
                <c:pt idx="63">
                  <c:v>1512z</c:v>
                </c:pt>
                <c:pt idx="64">
                  <c:v>1516z</c:v>
                </c:pt>
                <c:pt idx="65">
                  <c:v>1520z</c:v>
                </c:pt>
                <c:pt idx="66">
                  <c:v>1524z</c:v>
                </c:pt>
                <c:pt idx="67">
                  <c:v>1528z</c:v>
                </c:pt>
                <c:pt idx="68">
                  <c:v>1532z</c:v>
                </c:pt>
                <c:pt idx="69">
                  <c:v>1536z</c:v>
                </c:pt>
                <c:pt idx="70">
                  <c:v>1540z</c:v>
                </c:pt>
                <c:pt idx="71">
                  <c:v>1544z</c:v>
                </c:pt>
                <c:pt idx="72">
                  <c:v>1548z</c:v>
                </c:pt>
                <c:pt idx="73">
                  <c:v>1552z</c:v>
                </c:pt>
                <c:pt idx="74">
                  <c:v>1556z</c:v>
                </c:pt>
                <c:pt idx="75">
                  <c:v>1600z</c:v>
                </c:pt>
                <c:pt idx="76">
                  <c:v>1604z</c:v>
                </c:pt>
                <c:pt idx="77">
                  <c:v>1608z</c:v>
                </c:pt>
                <c:pt idx="78">
                  <c:v>1612z</c:v>
                </c:pt>
                <c:pt idx="79">
                  <c:v>1616z</c:v>
                </c:pt>
                <c:pt idx="80">
                  <c:v>1620z</c:v>
                </c:pt>
                <c:pt idx="81">
                  <c:v>1624z</c:v>
                </c:pt>
                <c:pt idx="82">
                  <c:v>1628z</c:v>
                </c:pt>
                <c:pt idx="83">
                  <c:v>1632z</c:v>
                </c:pt>
                <c:pt idx="84">
                  <c:v>1636z</c:v>
                </c:pt>
                <c:pt idx="85">
                  <c:v>1640z</c:v>
                </c:pt>
                <c:pt idx="86">
                  <c:v>1644z</c:v>
                </c:pt>
                <c:pt idx="87">
                  <c:v>1648z</c:v>
                </c:pt>
                <c:pt idx="88">
                  <c:v>1652z</c:v>
                </c:pt>
                <c:pt idx="89">
                  <c:v>1656z</c:v>
                </c:pt>
                <c:pt idx="90">
                  <c:v>1700z</c:v>
                </c:pt>
              </c:strCache>
            </c:strRef>
          </c:cat>
          <c:val>
            <c:numRef>
              <c:f>'Jan2010'!$G$249:$G$339</c:f>
              <c:numCache>
                <c:formatCode>General</c:formatCode>
                <c:ptCount val="91"/>
                <c:pt idx="0">
                  <c:v>0</c:v>
                </c:pt>
                <c:pt idx="1">
                  <c:v>0</c:v>
                </c:pt>
                <c:pt idx="2">
                  <c:v>0</c:v>
                </c:pt>
                <c:pt idx="3">
                  <c:v>0</c:v>
                </c:pt>
                <c:pt idx="4">
                  <c:v>0</c:v>
                </c:pt>
                <c:pt idx="5">
                  <c:v>8.3333333333333367E-3</c:v>
                </c:pt>
                <c:pt idx="6">
                  <c:v>1.6666666666666684E-2</c:v>
                </c:pt>
                <c:pt idx="7">
                  <c:v>2.5000000000000001E-2</c:v>
                </c:pt>
                <c:pt idx="8">
                  <c:v>3.333333333333334E-2</c:v>
                </c:pt>
                <c:pt idx="9">
                  <c:v>4.1666666666666671E-2</c:v>
                </c:pt>
                <c:pt idx="10">
                  <c:v>4.1666666666666671E-2</c:v>
                </c:pt>
                <c:pt idx="11">
                  <c:v>4.1666666666666671E-2</c:v>
                </c:pt>
                <c:pt idx="12">
                  <c:v>4.1666666666666671E-2</c:v>
                </c:pt>
                <c:pt idx="13">
                  <c:v>6.666666666666668E-2</c:v>
                </c:pt>
                <c:pt idx="14">
                  <c:v>0.1</c:v>
                </c:pt>
                <c:pt idx="15">
                  <c:v>0.125</c:v>
                </c:pt>
                <c:pt idx="16">
                  <c:v>0.15833333333333352</c:v>
                </c:pt>
                <c:pt idx="17">
                  <c:v>0.18333333333333351</c:v>
                </c:pt>
                <c:pt idx="18">
                  <c:v>0.20833333333333351</c:v>
                </c:pt>
                <c:pt idx="19">
                  <c:v>0.20833333333333351</c:v>
                </c:pt>
                <c:pt idx="20">
                  <c:v>0.20833333333333351</c:v>
                </c:pt>
                <c:pt idx="21">
                  <c:v>0.20833333333333351</c:v>
                </c:pt>
                <c:pt idx="22">
                  <c:v>0.20833333333333351</c:v>
                </c:pt>
                <c:pt idx="23">
                  <c:v>0.20833333333333351</c:v>
                </c:pt>
                <c:pt idx="24">
                  <c:v>0.20833333333333351</c:v>
                </c:pt>
                <c:pt idx="25">
                  <c:v>0.20833333333333351</c:v>
                </c:pt>
                <c:pt idx="26">
                  <c:v>0.2333333333333335</c:v>
                </c:pt>
                <c:pt idx="27">
                  <c:v>0.25833333333333325</c:v>
                </c:pt>
                <c:pt idx="28">
                  <c:v>0.28333333333333333</c:v>
                </c:pt>
                <c:pt idx="29">
                  <c:v>0.30833333333333335</c:v>
                </c:pt>
                <c:pt idx="30">
                  <c:v>0.33333333333333337</c:v>
                </c:pt>
                <c:pt idx="31">
                  <c:v>0.39166666666666722</c:v>
                </c:pt>
                <c:pt idx="32">
                  <c:v>0.45000000000000007</c:v>
                </c:pt>
                <c:pt idx="33">
                  <c:v>0.5</c:v>
                </c:pt>
                <c:pt idx="34">
                  <c:v>0.5</c:v>
                </c:pt>
                <c:pt idx="35">
                  <c:v>0.5</c:v>
                </c:pt>
                <c:pt idx="36">
                  <c:v>0.5</c:v>
                </c:pt>
                <c:pt idx="37">
                  <c:v>0.5</c:v>
                </c:pt>
                <c:pt idx="38">
                  <c:v>0.5</c:v>
                </c:pt>
                <c:pt idx="39">
                  <c:v>0.5</c:v>
                </c:pt>
                <c:pt idx="40">
                  <c:v>0.5</c:v>
                </c:pt>
                <c:pt idx="41">
                  <c:v>0.5</c:v>
                </c:pt>
                <c:pt idx="42">
                  <c:v>0.5</c:v>
                </c:pt>
                <c:pt idx="43">
                  <c:v>0.5</c:v>
                </c:pt>
                <c:pt idx="44">
                  <c:v>0.5</c:v>
                </c:pt>
                <c:pt idx="45">
                  <c:v>0.5</c:v>
                </c:pt>
                <c:pt idx="46">
                  <c:v>0.5</c:v>
                </c:pt>
                <c:pt idx="47">
                  <c:v>0.5</c:v>
                </c:pt>
                <c:pt idx="48">
                  <c:v>0.54166666666666652</c:v>
                </c:pt>
                <c:pt idx="49">
                  <c:v>0.60000000000000053</c:v>
                </c:pt>
                <c:pt idx="50">
                  <c:v>0.6500000000000008</c:v>
                </c:pt>
                <c:pt idx="51">
                  <c:v>0.70000000000000051</c:v>
                </c:pt>
                <c:pt idx="52">
                  <c:v>0.72500000000000053</c:v>
                </c:pt>
                <c:pt idx="53">
                  <c:v>0.71666666666666667</c:v>
                </c:pt>
                <c:pt idx="54">
                  <c:v>0.7083333333333337</c:v>
                </c:pt>
                <c:pt idx="55">
                  <c:v>0.7083333333333337</c:v>
                </c:pt>
                <c:pt idx="56">
                  <c:v>0.7083333333333337</c:v>
                </c:pt>
                <c:pt idx="57">
                  <c:v>0.7083333333333337</c:v>
                </c:pt>
                <c:pt idx="58">
                  <c:v>0.68333333333333335</c:v>
                </c:pt>
                <c:pt idx="59">
                  <c:v>0.65833333333333399</c:v>
                </c:pt>
                <c:pt idx="60">
                  <c:v>0.6500000000000008</c:v>
                </c:pt>
                <c:pt idx="61">
                  <c:v>0.67500000000000082</c:v>
                </c:pt>
                <c:pt idx="62">
                  <c:v>0.73333333333333361</c:v>
                </c:pt>
                <c:pt idx="63">
                  <c:v>0.79166666666666652</c:v>
                </c:pt>
                <c:pt idx="64">
                  <c:v>0.91666666666666652</c:v>
                </c:pt>
                <c:pt idx="65">
                  <c:v>1.0416666666666659</c:v>
                </c:pt>
                <c:pt idx="66">
                  <c:v>1.1250000000000002</c:v>
                </c:pt>
                <c:pt idx="67">
                  <c:v>1.1333333333333335</c:v>
                </c:pt>
                <c:pt idx="68">
                  <c:v>1.1333333333333335</c:v>
                </c:pt>
                <c:pt idx="69">
                  <c:v>1.1416666666666668</c:v>
                </c:pt>
                <c:pt idx="70">
                  <c:v>1.1583333333333341</c:v>
                </c:pt>
                <c:pt idx="71">
                  <c:v>1.175</c:v>
                </c:pt>
                <c:pt idx="72">
                  <c:v>1.1916666666666667</c:v>
                </c:pt>
                <c:pt idx="73">
                  <c:v>1.175</c:v>
                </c:pt>
                <c:pt idx="74">
                  <c:v>1.1499999999999988</c:v>
                </c:pt>
                <c:pt idx="75">
                  <c:v>1.1250000000000002</c:v>
                </c:pt>
                <c:pt idx="76">
                  <c:v>1.0666666666666667</c:v>
                </c:pt>
                <c:pt idx="77">
                  <c:v>1.0083333333333333</c:v>
                </c:pt>
                <c:pt idx="78">
                  <c:v>0.9583333333333337</c:v>
                </c:pt>
                <c:pt idx="79">
                  <c:v>0.97500000000000053</c:v>
                </c:pt>
                <c:pt idx="80">
                  <c:v>1.0166666666666666</c:v>
                </c:pt>
                <c:pt idx="81">
                  <c:v>1.0583333333333333</c:v>
                </c:pt>
                <c:pt idx="82">
                  <c:v>1.0750000000000002</c:v>
                </c:pt>
                <c:pt idx="83">
                  <c:v>1.0833333333333335</c:v>
                </c:pt>
                <c:pt idx="84">
                  <c:v>1.0833333333333335</c:v>
                </c:pt>
                <c:pt idx="85">
                  <c:v>1.0833333333333335</c:v>
                </c:pt>
                <c:pt idx="86">
                  <c:v>1.0833333333333335</c:v>
                </c:pt>
                <c:pt idx="87">
                  <c:v>1.0833333333333335</c:v>
                </c:pt>
                <c:pt idx="88">
                  <c:v>1.0833333333333335</c:v>
                </c:pt>
                <c:pt idx="89">
                  <c:v>1.0833333333333335</c:v>
                </c:pt>
                <c:pt idx="90">
                  <c:v>1.0833333333333335</c:v>
                </c:pt>
              </c:numCache>
            </c:numRef>
          </c:val>
        </c:ser>
        <c:marker val="1"/>
        <c:axId val="54278016"/>
        <c:axId val="54279552"/>
      </c:lineChart>
      <c:catAx>
        <c:axId val="54278016"/>
        <c:scaling>
          <c:orientation val="minMax"/>
        </c:scaling>
        <c:axPos val="b"/>
        <c:tickLblPos val="nextTo"/>
        <c:crossAx val="54279552"/>
        <c:crosses val="autoZero"/>
        <c:auto val="1"/>
        <c:lblAlgn val="ctr"/>
        <c:lblOffset val="100"/>
      </c:catAx>
      <c:valAx>
        <c:axId val="54279552"/>
        <c:scaling>
          <c:orientation val="minMax"/>
        </c:scaling>
        <c:axPos val="l"/>
        <c:majorGridlines/>
        <c:numFmt formatCode="General" sourceLinked="1"/>
        <c:tickLblPos val="nextTo"/>
        <c:crossAx val="54278016"/>
        <c:crosses val="autoZero"/>
        <c:crossBetween val="between"/>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ER_Verif!$F$3</c:f>
              <c:strCache>
                <c:ptCount val="1"/>
                <c:pt idx="0">
                  <c:v>Lead Time</c:v>
                </c:pt>
              </c:strCache>
            </c:strRef>
          </c:tx>
          <c:cat>
            <c:strRef>
              <c:f>ER_Verif!$E$4:$E$13</c:f>
              <c:strCache>
                <c:ptCount val="10"/>
                <c:pt idx="0">
                  <c:v>2000-01</c:v>
                </c:pt>
                <c:pt idx="1">
                  <c:v>2001-02</c:v>
                </c:pt>
                <c:pt idx="2">
                  <c:v>2002-03</c:v>
                </c:pt>
                <c:pt idx="3">
                  <c:v>2003-04</c:v>
                </c:pt>
                <c:pt idx="4">
                  <c:v>2004-05</c:v>
                </c:pt>
                <c:pt idx="5">
                  <c:v>2005-06</c:v>
                </c:pt>
                <c:pt idx="6">
                  <c:v>2006-07</c:v>
                </c:pt>
                <c:pt idx="7">
                  <c:v>2007-08</c:v>
                </c:pt>
                <c:pt idx="8">
                  <c:v>2008-09</c:v>
                </c:pt>
                <c:pt idx="9">
                  <c:v>2009-10</c:v>
                </c:pt>
              </c:strCache>
            </c:strRef>
          </c:cat>
          <c:val>
            <c:numRef>
              <c:f>ER_Verif!$F$4:$F$13</c:f>
              <c:numCache>
                <c:formatCode>General</c:formatCode>
                <c:ptCount val="10"/>
                <c:pt idx="0">
                  <c:v>41</c:v>
                </c:pt>
                <c:pt idx="1">
                  <c:v>43</c:v>
                </c:pt>
                <c:pt idx="2">
                  <c:v>31</c:v>
                </c:pt>
                <c:pt idx="3">
                  <c:v>43</c:v>
                </c:pt>
                <c:pt idx="4">
                  <c:v>46</c:v>
                </c:pt>
                <c:pt idx="5">
                  <c:v>48</c:v>
                </c:pt>
                <c:pt idx="6">
                  <c:v>54</c:v>
                </c:pt>
                <c:pt idx="7">
                  <c:v>50</c:v>
                </c:pt>
                <c:pt idx="8">
                  <c:v>70</c:v>
                </c:pt>
                <c:pt idx="9">
                  <c:v>70</c:v>
                </c:pt>
              </c:numCache>
            </c:numRef>
          </c:val>
        </c:ser>
        <c:axId val="53494528"/>
        <c:axId val="53496064"/>
      </c:barChart>
      <c:catAx>
        <c:axId val="53494528"/>
        <c:scaling>
          <c:orientation val="minMax"/>
        </c:scaling>
        <c:axPos val="b"/>
        <c:numFmt formatCode="General" sourceLinked="1"/>
        <c:tickLblPos val="nextTo"/>
        <c:crossAx val="53496064"/>
        <c:crosses val="autoZero"/>
        <c:auto val="1"/>
        <c:lblAlgn val="ctr"/>
        <c:lblOffset val="100"/>
      </c:catAx>
      <c:valAx>
        <c:axId val="53496064"/>
        <c:scaling>
          <c:orientation val="minMax"/>
        </c:scaling>
        <c:axPos val="l"/>
        <c:majorGridlines/>
        <c:numFmt formatCode="General" sourceLinked="1"/>
        <c:tickLblPos val="nextTo"/>
        <c:crossAx val="53494528"/>
        <c:crosses val="autoZero"/>
        <c:crossBetween val="between"/>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ER_Verif!$I$3</c:f>
              <c:strCache>
                <c:ptCount val="1"/>
                <c:pt idx="0">
                  <c:v>% Zero LT</c:v>
                </c:pt>
              </c:strCache>
            </c:strRef>
          </c:tx>
          <c:cat>
            <c:strRef>
              <c:f>ER_Verif!$H$4:$H$13</c:f>
              <c:strCache>
                <c:ptCount val="10"/>
                <c:pt idx="0">
                  <c:v>2000-01</c:v>
                </c:pt>
                <c:pt idx="1">
                  <c:v>2001-02</c:v>
                </c:pt>
                <c:pt idx="2">
                  <c:v>2002-03</c:v>
                </c:pt>
                <c:pt idx="3">
                  <c:v>2003-04</c:v>
                </c:pt>
                <c:pt idx="4">
                  <c:v>2004-05</c:v>
                </c:pt>
                <c:pt idx="5">
                  <c:v>2005-06</c:v>
                </c:pt>
                <c:pt idx="6">
                  <c:v>2006-07</c:v>
                </c:pt>
                <c:pt idx="7">
                  <c:v>2007-08</c:v>
                </c:pt>
                <c:pt idx="8">
                  <c:v>2008-09</c:v>
                </c:pt>
                <c:pt idx="9">
                  <c:v>2009-10</c:v>
                </c:pt>
              </c:strCache>
            </c:strRef>
          </c:cat>
          <c:val>
            <c:numRef>
              <c:f>ER_Verif!$I$4:$I$13</c:f>
              <c:numCache>
                <c:formatCode>General</c:formatCode>
                <c:ptCount val="10"/>
                <c:pt idx="0">
                  <c:v>33</c:v>
                </c:pt>
                <c:pt idx="1">
                  <c:v>23</c:v>
                </c:pt>
                <c:pt idx="2">
                  <c:v>28</c:v>
                </c:pt>
                <c:pt idx="3">
                  <c:v>22</c:v>
                </c:pt>
                <c:pt idx="4">
                  <c:v>24</c:v>
                </c:pt>
                <c:pt idx="5">
                  <c:v>21</c:v>
                </c:pt>
                <c:pt idx="6">
                  <c:v>19</c:v>
                </c:pt>
                <c:pt idx="7">
                  <c:v>18</c:v>
                </c:pt>
                <c:pt idx="8">
                  <c:v>15</c:v>
                </c:pt>
                <c:pt idx="9">
                  <c:v>15</c:v>
                </c:pt>
              </c:numCache>
            </c:numRef>
          </c:val>
        </c:ser>
        <c:axId val="53512064"/>
        <c:axId val="53513600"/>
      </c:barChart>
      <c:catAx>
        <c:axId val="53512064"/>
        <c:scaling>
          <c:orientation val="minMax"/>
        </c:scaling>
        <c:axPos val="b"/>
        <c:tickLblPos val="nextTo"/>
        <c:crossAx val="53513600"/>
        <c:crosses val="autoZero"/>
        <c:auto val="1"/>
        <c:lblAlgn val="ctr"/>
        <c:lblOffset val="100"/>
      </c:catAx>
      <c:valAx>
        <c:axId val="53513600"/>
        <c:scaling>
          <c:orientation val="minMax"/>
        </c:scaling>
        <c:axPos val="l"/>
        <c:majorGridlines/>
        <c:numFmt formatCode="General" sourceLinked="1"/>
        <c:tickLblPos val="nextTo"/>
        <c:crossAx val="53512064"/>
        <c:crosses val="autoZero"/>
        <c:crossBetween val="between"/>
      </c:val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January 2010 (Broome/Susq FF):  Rate vs. Time</a:t>
            </a:r>
          </a:p>
        </c:rich>
      </c:tx>
      <c:layout/>
    </c:title>
    <c:plotArea>
      <c:layout/>
      <c:lineChart>
        <c:grouping val="standard"/>
        <c:ser>
          <c:idx val="0"/>
          <c:order val="0"/>
          <c:tx>
            <c:strRef>
              <c:f>'Jan2010'!$G$117</c:f>
              <c:strCache>
                <c:ptCount val="1"/>
                <c:pt idx="0">
                  <c:v>Rate</c:v>
                </c:pt>
              </c:strCache>
            </c:strRef>
          </c:tx>
          <c:marker>
            <c:symbol val="none"/>
          </c:marker>
          <c:cat>
            <c:strRef>
              <c:f>'Jan2010'!$F$122:$F$212</c:f>
              <c:strCache>
                <c:ptCount val="87"/>
                <c:pt idx="0">
                  <c:v>1116z</c:v>
                </c:pt>
                <c:pt idx="1">
                  <c:v>1120z</c:v>
                </c:pt>
                <c:pt idx="2">
                  <c:v>1124z</c:v>
                </c:pt>
                <c:pt idx="3">
                  <c:v>1128z</c:v>
                </c:pt>
                <c:pt idx="4">
                  <c:v>1132z</c:v>
                </c:pt>
                <c:pt idx="5">
                  <c:v>1136z</c:v>
                </c:pt>
                <c:pt idx="6">
                  <c:v>1140z</c:v>
                </c:pt>
                <c:pt idx="7">
                  <c:v>1144z</c:v>
                </c:pt>
                <c:pt idx="8">
                  <c:v>1148z</c:v>
                </c:pt>
                <c:pt idx="9">
                  <c:v>1152z</c:v>
                </c:pt>
                <c:pt idx="10">
                  <c:v>1156z</c:v>
                </c:pt>
                <c:pt idx="11">
                  <c:v>1200z</c:v>
                </c:pt>
                <c:pt idx="12">
                  <c:v>1204z</c:v>
                </c:pt>
                <c:pt idx="13">
                  <c:v>1208z</c:v>
                </c:pt>
                <c:pt idx="14">
                  <c:v>1212z</c:v>
                </c:pt>
                <c:pt idx="15">
                  <c:v>1216z</c:v>
                </c:pt>
                <c:pt idx="16">
                  <c:v>1220z</c:v>
                </c:pt>
                <c:pt idx="17">
                  <c:v>1224z</c:v>
                </c:pt>
                <c:pt idx="18">
                  <c:v>1228z</c:v>
                </c:pt>
                <c:pt idx="19">
                  <c:v>1232z</c:v>
                </c:pt>
                <c:pt idx="20">
                  <c:v>1236z</c:v>
                </c:pt>
                <c:pt idx="21">
                  <c:v>1240z</c:v>
                </c:pt>
                <c:pt idx="22">
                  <c:v>1244z</c:v>
                </c:pt>
                <c:pt idx="23">
                  <c:v>1248z</c:v>
                </c:pt>
                <c:pt idx="24">
                  <c:v>1252z</c:v>
                </c:pt>
                <c:pt idx="25">
                  <c:v>1256z</c:v>
                </c:pt>
                <c:pt idx="26">
                  <c:v>1300z</c:v>
                </c:pt>
                <c:pt idx="27">
                  <c:v>1304z</c:v>
                </c:pt>
                <c:pt idx="28">
                  <c:v>1308z</c:v>
                </c:pt>
                <c:pt idx="29">
                  <c:v>1312z</c:v>
                </c:pt>
                <c:pt idx="30">
                  <c:v>1316z</c:v>
                </c:pt>
                <c:pt idx="31">
                  <c:v>1320z</c:v>
                </c:pt>
                <c:pt idx="32">
                  <c:v>1324z</c:v>
                </c:pt>
                <c:pt idx="33">
                  <c:v>1328z</c:v>
                </c:pt>
                <c:pt idx="34">
                  <c:v>1332z</c:v>
                </c:pt>
                <c:pt idx="35">
                  <c:v>1336z</c:v>
                </c:pt>
                <c:pt idx="36">
                  <c:v>1340z</c:v>
                </c:pt>
                <c:pt idx="37">
                  <c:v>1344z</c:v>
                </c:pt>
                <c:pt idx="38">
                  <c:v>1348z</c:v>
                </c:pt>
                <c:pt idx="39">
                  <c:v>1352z</c:v>
                </c:pt>
                <c:pt idx="40">
                  <c:v>1356z</c:v>
                </c:pt>
                <c:pt idx="41">
                  <c:v>1400z</c:v>
                </c:pt>
                <c:pt idx="42">
                  <c:v>1404z</c:v>
                </c:pt>
                <c:pt idx="43">
                  <c:v>1408z</c:v>
                </c:pt>
                <c:pt idx="44">
                  <c:v>1412z</c:v>
                </c:pt>
                <c:pt idx="45">
                  <c:v>1416z</c:v>
                </c:pt>
                <c:pt idx="46">
                  <c:v>1420z</c:v>
                </c:pt>
                <c:pt idx="47">
                  <c:v>1424z</c:v>
                </c:pt>
                <c:pt idx="48">
                  <c:v>1428z</c:v>
                </c:pt>
                <c:pt idx="49">
                  <c:v>1432z</c:v>
                </c:pt>
                <c:pt idx="50">
                  <c:v>1436z</c:v>
                </c:pt>
                <c:pt idx="51">
                  <c:v>1440z</c:v>
                </c:pt>
                <c:pt idx="52">
                  <c:v>1444z</c:v>
                </c:pt>
                <c:pt idx="53">
                  <c:v>1448z</c:v>
                </c:pt>
                <c:pt idx="54">
                  <c:v>1452z</c:v>
                </c:pt>
                <c:pt idx="55">
                  <c:v>1456z</c:v>
                </c:pt>
                <c:pt idx="56">
                  <c:v>1500z</c:v>
                </c:pt>
                <c:pt idx="57">
                  <c:v>1504z</c:v>
                </c:pt>
                <c:pt idx="58">
                  <c:v>1508z</c:v>
                </c:pt>
                <c:pt idx="59">
                  <c:v>1512z</c:v>
                </c:pt>
                <c:pt idx="60">
                  <c:v>1516z</c:v>
                </c:pt>
                <c:pt idx="61">
                  <c:v>1520z</c:v>
                </c:pt>
                <c:pt idx="62">
                  <c:v>1524z</c:v>
                </c:pt>
                <c:pt idx="63">
                  <c:v>1528z</c:v>
                </c:pt>
                <c:pt idx="64">
                  <c:v>1532z</c:v>
                </c:pt>
                <c:pt idx="65">
                  <c:v>1536z</c:v>
                </c:pt>
                <c:pt idx="66">
                  <c:v>1540z</c:v>
                </c:pt>
                <c:pt idx="67">
                  <c:v>1544z</c:v>
                </c:pt>
                <c:pt idx="68">
                  <c:v>1548z</c:v>
                </c:pt>
                <c:pt idx="69">
                  <c:v>1552z</c:v>
                </c:pt>
                <c:pt idx="70">
                  <c:v>1556z</c:v>
                </c:pt>
                <c:pt idx="71">
                  <c:v>1600z</c:v>
                </c:pt>
                <c:pt idx="72">
                  <c:v>1604z</c:v>
                </c:pt>
                <c:pt idx="73">
                  <c:v>1608z</c:v>
                </c:pt>
                <c:pt idx="74">
                  <c:v>1612z</c:v>
                </c:pt>
                <c:pt idx="75">
                  <c:v>1616z</c:v>
                </c:pt>
                <c:pt idx="76">
                  <c:v>1620z</c:v>
                </c:pt>
                <c:pt idx="77">
                  <c:v>1624z</c:v>
                </c:pt>
                <c:pt idx="78">
                  <c:v>1628z</c:v>
                </c:pt>
                <c:pt idx="79">
                  <c:v>1632z</c:v>
                </c:pt>
                <c:pt idx="80">
                  <c:v>1636z</c:v>
                </c:pt>
                <c:pt idx="81">
                  <c:v>1640z</c:v>
                </c:pt>
                <c:pt idx="82">
                  <c:v>1644z</c:v>
                </c:pt>
                <c:pt idx="83">
                  <c:v>1648z</c:v>
                </c:pt>
                <c:pt idx="84">
                  <c:v>1652z</c:v>
                </c:pt>
                <c:pt idx="85">
                  <c:v>1656z</c:v>
                </c:pt>
                <c:pt idx="86">
                  <c:v>1700z</c:v>
                </c:pt>
              </c:strCache>
            </c:strRef>
          </c:cat>
          <c:val>
            <c:numRef>
              <c:f>'Jan2010'!$G$122:$G$212</c:f>
              <c:numCache>
                <c:formatCode>General</c:formatCode>
                <c:ptCount val="91"/>
                <c:pt idx="0">
                  <c:v>0.15000000000000016</c:v>
                </c:pt>
                <c:pt idx="1">
                  <c:v>0.15000000000000016</c:v>
                </c:pt>
                <c:pt idx="2">
                  <c:v>0.2</c:v>
                </c:pt>
                <c:pt idx="3">
                  <c:v>0.15000000000000016</c:v>
                </c:pt>
                <c:pt idx="4">
                  <c:v>0.1</c:v>
                </c:pt>
                <c:pt idx="5">
                  <c:v>0</c:v>
                </c:pt>
                <c:pt idx="6">
                  <c:v>0</c:v>
                </c:pt>
                <c:pt idx="7">
                  <c:v>0</c:v>
                </c:pt>
                <c:pt idx="8">
                  <c:v>0.5</c:v>
                </c:pt>
                <c:pt idx="9">
                  <c:v>0.60000000000000064</c:v>
                </c:pt>
                <c:pt idx="10">
                  <c:v>0.5</c:v>
                </c:pt>
                <c:pt idx="11">
                  <c:v>0.60000000000000064</c:v>
                </c:pt>
                <c:pt idx="12">
                  <c:v>0.5</c:v>
                </c:pt>
                <c:pt idx="13">
                  <c:v>0.4</c:v>
                </c:pt>
                <c:pt idx="14">
                  <c:v>0</c:v>
                </c:pt>
                <c:pt idx="15">
                  <c:v>0</c:v>
                </c:pt>
                <c:pt idx="16">
                  <c:v>0</c:v>
                </c:pt>
                <c:pt idx="17">
                  <c:v>0</c:v>
                </c:pt>
                <c:pt idx="18">
                  <c:v>0</c:v>
                </c:pt>
                <c:pt idx="19">
                  <c:v>0</c:v>
                </c:pt>
                <c:pt idx="20">
                  <c:v>0</c:v>
                </c:pt>
                <c:pt idx="21">
                  <c:v>0.45</c:v>
                </c:pt>
                <c:pt idx="22">
                  <c:v>0.4</c:v>
                </c:pt>
                <c:pt idx="23">
                  <c:v>0.45</c:v>
                </c:pt>
                <c:pt idx="24">
                  <c:v>0.5</c:v>
                </c:pt>
                <c:pt idx="25">
                  <c:v>0.45</c:v>
                </c:pt>
                <c:pt idx="26">
                  <c:v>1.05</c:v>
                </c:pt>
                <c:pt idx="27">
                  <c:v>1</c:v>
                </c:pt>
                <c:pt idx="28">
                  <c:v>0.9</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0.75000000000000078</c:v>
                </c:pt>
                <c:pt idx="44">
                  <c:v>1</c:v>
                </c:pt>
                <c:pt idx="45">
                  <c:v>1.1000000000000001</c:v>
                </c:pt>
                <c:pt idx="46">
                  <c:v>1</c:v>
                </c:pt>
                <c:pt idx="47">
                  <c:v>0.60000000000000064</c:v>
                </c:pt>
                <c:pt idx="48">
                  <c:v>0</c:v>
                </c:pt>
                <c:pt idx="49">
                  <c:v>0</c:v>
                </c:pt>
                <c:pt idx="50">
                  <c:v>0</c:v>
                </c:pt>
                <c:pt idx="51">
                  <c:v>0</c:v>
                </c:pt>
                <c:pt idx="52">
                  <c:v>0</c:v>
                </c:pt>
                <c:pt idx="53">
                  <c:v>0</c:v>
                </c:pt>
                <c:pt idx="54">
                  <c:v>0.1</c:v>
                </c:pt>
                <c:pt idx="55">
                  <c:v>0.30000000000000032</c:v>
                </c:pt>
                <c:pt idx="56">
                  <c:v>1</c:v>
                </c:pt>
                <c:pt idx="57">
                  <c:v>1.5</c:v>
                </c:pt>
                <c:pt idx="58">
                  <c:v>1.5</c:v>
                </c:pt>
                <c:pt idx="59">
                  <c:v>2.25</c:v>
                </c:pt>
                <c:pt idx="60">
                  <c:v>2.25</c:v>
                </c:pt>
                <c:pt idx="61">
                  <c:v>1.5</c:v>
                </c:pt>
                <c:pt idx="62">
                  <c:v>0.15000000000000016</c:v>
                </c:pt>
                <c:pt idx="63">
                  <c:v>0</c:v>
                </c:pt>
                <c:pt idx="64">
                  <c:v>0.1</c:v>
                </c:pt>
                <c:pt idx="65">
                  <c:v>0.30000000000000032</c:v>
                </c:pt>
                <c:pt idx="66">
                  <c:v>0.75000000000000078</c:v>
                </c:pt>
                <c:pt idx="67">
                  <c:v>0.70000000000000062</c:v>
                </c:pt>
                <c:pt idx="68">
                  <c:v>0.1</c:v>
                </c:pt>
                <c:pt idx="69">
                  <c:v>0</c:v>
                </c:pt>
                <c:pt idx="70">
                  <c:v>0</c:v>
                </c:pt>
                <c:pt idx="71">
                  <c:v>0</c:v>
                </c:pt>
                <c:pt idx="72">
                  <c:v>0</c:v>
                </c:pt>
                <c:pt idx="73">
                  <c:v>0.30000000000000032</c:v>
                </c:pt>
                <c:pt idx="74">
                  <c:v>0.70000000000000062</c:v>
                </c:pt>
                <c:pt idx="75">
                  <c:v>0.70000000000000062</c:v>
                </c:pt>
                <c:pt idx="76">
                  <c:v>0.30000000000000032</c:v>
                </c:pt>
                <c:pt idx="77">
                  <c:v>0.1</c:v>
                </c:pt>
                <c:pt idx="78">
                  <c:v>0</c:v>
                </c:pt>
                <c:pt idx="79">
                  <c:v>0</c:v>
                </c:pt>
                <c:pt idx="80">
                  <c:v>0</c:v>
                </c:pt>
                <c:pt idx="81">
                  <c:v>0</c:v>
                </c:pt>
                <c:pt idx="82">
                  <c:v>0</c:v>
                </c:pt>
                <c:pt idx="83">
                  <c:v>0</c:v>
                </c:pt>
                <c:pt idx="84">
                  <c:v>0</c:v>
                </c:pt>
                <c:pt idx="85">
                  <c:v>0</c:v>
                </c:pt>
                <c:pt idx="86">
                  <c:v>0</c:v>
                </c:pt>
              </c:numCache>
            </c:numRef>
          </c:val>
        </c:ser>
        <c:marker val="1"/>
        <c:axId val="53764480"/>
        <c:axId val="53766016"/>
      </c:lineChart>
      <c:catAx>
        <c:axId val="53764480"/>
        <c:scaling>
          <c:orientation val="minMax"/>
        </c:scaling>
        <c:axPos val="b"/>
        <c:tickLblPos val="nextTo"/>
        <c:crossAx val="53766016"/>
        <c:crosses val="autoZero"/>
        <c:auto val="1"/>
        <c:lblAlgn val="ctr"/>
        <c:lblOffset val="100"/>
      </c:catAx>
      <c:valAx>
        <c:axId val="53766016"/>
        <c:scaling>
          <c:orientation val="minMax"/>
        </c:scaling>
        <c:axPos val="l"/>
        <c:majorGridlines/>
        <c:numFmt formatCode="General" sourceLinked="1"/>
        <c:tickLblPos val="nextTo"/>
        <c:crossAx val="53764480"/>
        <c:crosses val="autoZero"/>
        <c:crossBetween val="between"/>
      </c:valAx>
    </c:plotArea>
    <c:legend>
      <c:legendPos val="r"/>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Colchester:  Rate vs. Time</a:t>
            </a:r>
          </a:p>
        </c:rich>
      </c:tx>
      <c:layout/>
    </c:title>
    <c:plotArea>
      <c:layout/>
      <c:lineChart>
        <c:grouping val="standard"/>
        <c:ser>
          <c:idx val="0"/>
          <c:order val="0"/>
          <c:tx>
            <c:strRef>
              <c:f>Colchester!$G$67</c:f>
              <c:strCache>
                <c:ptCount val="1"/>
                <c:pt idx="0">
                  <c:v>Rates</c:v>
                </c:pt>
              </c:strCache>
            </c:strRef>
          </c:tx>
          <c:marker>
            <c:symbol val="none"/>
          </c:marker>
          <c:cat>
            <c:strRef>
              <c:f>Colchester!$F$68:$F$120</c:f>
              <c:strCache>
                <c:ptCount val="53"/>
                <c:pt idx="0">
                  <c:v>2036z</c:v>
                </c:pt>
                <c:pt idx="1">
                  <c:v>2040z</c:v>
                </c:pt>
                <c:pt idx="2">
                  <c:v>2045z</c:v>
                </c:pt>
                <c:pt idx="3">
                  <c:v>2049z</c:v>
                </c:pt>
                <c:pt idx="4">
                  <c:v>2053z</c:v>
                </c:pt>
                <c:pt idx="5">
                  <c:v>2057z</c:v>
                </c:pt>
                <c:pt idx="6">
                  <c:v>2101z</c:v>
                </c:pt>
                <c:pt idx="7">
                  <c:v>2105z</c:v>
                </c:pt>
                <c:pt idx="8">
                  <c:v>2109z</c:v>
                </c:pt>
                <c:pt idx="9">
                  <c:v>2114z</c:v>
                </c:pt>
                <c:pt idx="10">
                  <c:v>2118z</c:v>
                </c:pt>
                <c:pt idx="11">
                  <c:v>2122z</c:v>
                </c:pt>
                <c:pt idx="12">
                  <c:v>2126z</c:v>
                </c:pt>
                <c:pt idx="13">
                  <c:v>2130z</c:v>
                </c:pt>
                <c:pt idx="14">
                  <c:v>2134z</c:v>
                </c:pt>
                <c:pt idx="15">
                  <c:v>2138z</c:v>
                </c:pt>
                <c:pt idx="16">
                  <c:v>2143z</c:v>
                </c:pt>
                <c:pt idx="17">
                  <c:v>2155z</c:v>
                </c:pt>
                <c:pt idx="18">
                  <c:v>2159z</c:v>
                </c:pt>
                <c:pt idx="19">
                  <c:v>2203z</c:v>
                </c:pt>
                <c:pt idx="20">
                  <c:v>2207z</c:v>
                </c:pt>
                <c:pt idx="21">
                  <c:v>2211z</c:v>
                </c:pt>
                <c:pt idx="22">
                  <c:v>2216z</c:v>
                </c:pt>
                <c:pt idx="23">
                  <c:v>2220z</c:v>
                </c:pt>
                <c:pt idx="24">
                  <c:v>2224z</c:v>
                </c:pt>
                <c:pt idx="25">
                  <c:v>2228z</c:v>
                </c:pt>
                <c:pt idx="26">
                  <c:v>2232z</c:v>
                </c:pt>
                <c:pt idx="27">
                  <c:v>2236z</c:v>
                </c:pt>
                <c:pt idx="28">
                  <c:v>2240z</c:v>
                </c:pt>
                <c:pt idx="29">
                  <c:v>2244z</c:v>
                </c:pt>
                <c:pt idx="30">
                  <c:v>2249z</c:v>
                </c:pt>
                <c:pt idx="31">
                  <c:v>2253z</c:v>
                </c:pt>
                <c:pt idx="32">
                  <c:v>2257z</c:v>
                </c:pt>
                <c:pt idx="33">
                  <c:v>2301z</c:v>
                </c:pt>
                <c:pt idx="34">
                  <c:v>2305z</c:v>
                </c:pt>
                <c:pt idx="35">
                  <c:v>2309z</c:v>
                </c:pt>
                <c:pt idx="36">
                  <c:v>2322z</c:v>
                </c:pt>
                <c:pt idx="37">
                  <c:v>2326z</c:v>
                </c:pt>
                <c:pt idx="38">
                  <c:v>2330z</c:v>
                </c:pt>
                <c:pt idx="39">
                  <c:v>2334z</c:v>
                </c:pt>
                <c:pt idx="40">
                  <c:v>2338z</c:v>
                </c:pt>
                <c:pt idx="41">
                  <c:v>2342z</c:v>
                </c:pt>
                <c:pt idx="42">
                  <c:v>2347z</c:v>
                </c:pt>
                <c:pt idx="43">
                  <c:v>2351z</c:v>
                </c:pt>
                <c:pt idx="44">
                  <c:v>2356z</c:v>
                </c:pt>
                <c:pt idx="45">
                  <c:v>0001z</c:v>
                </c:pt>
                <c:pt idx="46">
                  <c:v>0005z</c:v>
                </c:pt>
                <c:pt idx="47">
                  <c:v>0009z</c:v>
                </c:pt>
                <c:pt idx="48">
                  <c:v>0014z</c:v>
                </c:pt>
                <c:pt idx="49">
                  <c:v>0018z</c:v>
                </c:pt>
                <c:pt idx="50">
                  <c:v>0022z</c:v>
                </c:pt>
                <c:pt idx="51">
                  <c:v>0026z</c:v>
                </c:pt>
                <c:pt idx="52">
                  <c:v>0031z</c:v>
                </c:pt>
              </c:strCache>
            </c:strRef>
          </c:cat>
          <c:val>
            <c:numRef>
              <c:f>Colchester!$G$68:$G$120</c:f>
              <c:numCache>
                <c:formatCode>General</c:formatCode>
                <c:ptCount val="53"/>
                <c:pt idx="0">
                  <c:v>1.52</c:v>
                </c:pt>
                <c:pt idx="1">
                  <c:v>1.8</c:v>
                </c:pt>
                <c:pt idx="2">
                  <c:v>4.09</c:v>
                </c:pt>
                <c:pt idx="3">
                  <c:v>4.09</c:v>
                </c:pt>
                <c:pt idx="4">
                  <c:v>4.09</c:v>
                </c:pt>
                <c:pt idx="5">
                  <c:v>4.09</c:v>
                </c:pt>
                <c:pt idx="6">
                  <c:v>1.9000000000000001</c:v>
                </c:pt>
                <c:pt idx="7">
                  <c:v>0</c:v>
                </c:pt>
                <c:pt idx="8">
                  <c:v>0</c:v>
                </c:pt>
                <c:pt idx="9">
                  <c:v>0</c:v>
                </c:pt>
                <c:pt idx="10">
                  <c:v>0.27</c:v>
                </c:pt>
                <c:pt idx="11">
                  <c:v>0.67000000000000093</c:v>
                </c:pt>
                <c:pt idx="12">
                  <c:v>1.8</c:v>
                </c:pt>
                <c:pt idx="13">
                  <c:v>4.09</c:v>
                </c:pt>
                <c:pt idx="14">
                  <c:v>4.09</c:v>
                </c:pt>
                <c:pt idx="15">
                  <c:v>4.09</c:v>
                </c:pt>
                <c:pt idx="16">
                  <c:v>4.09</c:v>
                </c:pt>
                <c:pt idx="17">
                  <c:v>4.09</c:v>
                </c:pt>
                <c:pt idx="18">
                  <c:v>4.09</c:v>
                </c:pt>
                <c:pt idx="19">
                  <c:v>4.09</c:v>
                </c:pt>
                <c:pt idx="20">
                  <c:v>4.09</c:v>
                </c:pt>
                <c:pt idx="21">
                  <c:v>2.67</c:v>
                </c:pt>
                <c:pt idx="22">
                  <c:v>2.88</c:v>
                </c:pt>
                <c:pt idx="23">
                  <c:v>4.09</c:v>
                </c:pt>
                <c:pt idx="24">
                  <c:v>4.09</c:v>
                </c:pt>
                <c:pt idx="25">
                  <c:v>4.09</c:v>
                </c:pt>
                <c:pt idx="26">
                  <c:v>4.09</c:v>
                </c:pt>
                <c:pt idx="27">
                  <c:v>4.09</c:v>
                </c:pt>
                <c:pt idx="28">
                  <c:v>4.09</c:v>
                </c:pt>
                <c:pt idx="29">
                  <c:v>4.09</c:v>
                </c:pt>
                <c:pt idx="30">
                  <c:v>4.09</c:v>
                </c:pt>
                <c:pt idx="31">
                  <c:v>4.09</c:v>
                </c:pt>
                <c:pt idx="32">
                  <c:v>4.09</c:v>
                </c:pt>
                <c:pt idx="33">
                  <c:v>4.09</c:v>
                </c:pt>
                <c:pt idx="34">
                  <c:v>4.09</c:v>
                </c:pt>
                <c:pt idx="35">
                  <c:v>4.09</c:v>
                </c:pt>
                <c:pt idx="36">
                  <c:v>4.09</c:v>
                </c:pt>
                <c:pt idx="37">
                  <c:v>4.09</c:v>
                </c:pt>
                <c:pt idx="38">
                  <c:v>4.09</c:v>
                </c:pt>
                <c:pt idx="39">
                  <c:v>4.09</c:v>
                </c:pt>
                <c:pt idx="40">
                  <c:v>4.09</c:v>
                </c:pt>
                <c:pt idx="41">
                  <c:v>4.09</c:v>
                </c:pt>
                <c:pt idx="42">
                  <c:v>4.09</c:v>
                </c:pt>
                <c:pt idx="43">
                  <c:v>4.09</c:v>
                </c:pt>
                <c:pt idx="44">
                  <c:v>2.2999999999999998</c:v>
                </c:pt>
                <c:pt idx="45">
                  <c:v>1.4</c:v>
                </c:pt>
                <c:pt idx="46">
                  <c:v>1.6</c:v>
                </c:pt>
                <c:pt idx="47">
                  <c:v>2</c:v>
                </c:pt>
                <c:pt idx="48">
                  <c:v>3.7</c:v>
                </c:pt>
                <c:pt idx="49">
                  <c:v>4.09</c:v>
                </c:pt>
                <c:pt idx="50">
                  <c:v>4.09</c:v>
                </c:pt>
                <c:pt idx="51">
                  <c:v>4.09</c:v>
                </c:pt>
                <c:pt idx="52">
                  <c:v>3.8</c:v>
                </c:pt>
              </c:numCache>
            </c:numRef>
          </c:val>
        </c:ser>
        <c:marker val="1"/>
        <c:axId val="53802496"/>
        <c:axId val="53804032"/>
      </c:lineChart>
      <c:catAx>
        <c:axId val="53802496"/>
        <c:scaling>
          <c:orientation val="minMax"/>
        </c:scaling>
        <c:axPos val="b"/>
        <c:tickLblPos val="nextTo"/>
        <c:crossAx val="53804032"/>
        <c:crosses val="autoZero"/>
        <c:auto val="1"/>
        <c:lblAlgn val="ctr"/>
        <c:lblOffset val="100"/>
      </c:catAx>
      <c:valAx>
        <c:axId val="53804032"/>
        <c:scaling>
          <c:orientation val="minMax"/>
        </c:scaling>
        <c:axPos val="l"/>
        <c:majorGridlines/>
        <c:numFmt formatCode="General" sourceLinked="1"/>
        <c:tickLblPos val="nextTo"/>
        <c:crossAx val="53802496"/>
        <c:crosses val="autoZero"/>
        <c:crossBetween val="between"/>
      </c:valAx>
    </c:plotArea>
    <c:legend>
      <c:legendPos val="r"/>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lang val="en-US"/>
  <c:chart>
    <c:title>
      <c:tx>
        <c:rich>
          <a:bodyPr/>
          <a:lstStyle/>
          <a:p>
            <a:pPr>
              <a:defRPr/>
            </a:pPr>
            <a:r>
              <a:rPr lang="en-US" dirty="0"/>
              <a:t>January 2010 (Broome/Susq FF):  Rate vs. Time</a:t>
            </a:r>
          </a:p>
        </c:rich>
      </c:tx>
      <c:layout/>
    </c:title>
    <c:plotArea>
      <c:layout/>
      <c:lineChart>
        <c:grouping val="standard"/>
        <c:ser>
          <c:idx val="0"/>
          <c:order val="0"/>
          <c:tx>
            <c:strRef>
              <c:f>'Jan2010'!$G$117</c:f>
              <c:strCache>
                <c:ptCount val="1"/>
                <c:pt idx="0">
                  <c:v>Rate</c:v>
                </c:pt>
              </c:strCache>
            </c:strRef>
          </c:tx>
          <c:marker>
            <c:symbol val="none"/>
          </c:marker>
          <c:cat>
            <c:strRef>
              <c:f>'Jan2010'!$F$122:$F$212</c:f>
              <c:strCache>
                <c:ptCount val="87"/>
                <c:pt idx="0">
                  <c:v>1116z</c:v>
                </c:pt>
                <c:pt idx="1">
                  <c:v>1120z</c:v>
                </c:pt>
                <c:pt idx="2">
                  <c:v>1124z</c:v>
                </c:pt>
                <c:pt idx="3">
                  <c:v>1128z</c:v>
                </c:pt>
                <c:pt idx="4">
                  <c:v>1132z</c:v>
                </c:pt>
                <c:pt idx="5">
                  <c:v>1136z</c:v>
                </c:pt>
                <c:pt idx="6">
                  <c:v>1140z</c:v>
                </c:pt>
                <c:pt idx="7">
                  <c:v>1144z</c:v>
                </c:pt>
                <c:pt idx="8">
                  <c:v>1148z</c:v>
                </c:pt>
                <c:pt idx="9">
                  <c:v>1152z</c:v>
                </c:pt>
                <c:pt idx="10">
                  <c:v>1156z</c:v>
                </c:pt>
                <c:pt idx="11">
                  <c:v>1200z</c:v>
                </c:pt>
                <c:pt idx="12">
                  <c:v>1204z</c:v>
                </c:pt>
                <c:pt idx="13">
                  <c:v>1208z</c:v>
                </c:pt>
                <c:pt idx="14">
                  <c:v>1212z</c:v>
                </c:pt>
                <c:pt idx="15">
                  <c:v>1216z</c:v>
                </c:pt>
                <c:pt idx="16">
                  <c:v>1220z</c:v>
                </c:pt>
                <c:pt idx="17">
                  <c:v>1224z</c:v>
                </c:pt>
                <c:pt idx="18">
                  <c:v>1228z</c:v>
                </c:pt>
                <c:pt idx="19">
                  <c:v>1232z</c:v>
                </c:pt>
                <c:pt idx="20">
                  <c:v>1236z</c:v>
                </c:pt>
                <c:pt idx="21">
                  <c:v>1240z</c:v>
                </c:pt>
                <c:pt idx="22">
                  <c:v>1244z</c:v>
                </c:pt>
                <c:pt idx="23">
                  <c:v>1248z</c:v>
                </c:pt>
                <c:pt idx="24">
                  <c:v>1252z</c:v>
                </c:pt>
                <c:pt idx="25">
                  <c:v>1256z</c:v>
                </c:pt>
                <c:pt idx="26">
                  <c:v>1300z</c:v>
                </c:pt>
                <c:pt idx="27">
                  <c:v>1304z</c:v>
                </c:pt>
                <c:pt idx="28">
                  <c:v>1308z</c:v>
                </c:pt>
                <c:pt idx="29">
                  <c:v>1312z</c:v>
                </c:pt>
                <c:pt idx="30">
                  <c:v>1316z</c:v>
                </c:pt>
                <c:pt idx="31">
                  <c:v>1320z</c:v>
                </c:pt>
                <c:pt idx="32">
                  <c:v>1324z</c:v>
                </c:pt>
                <c:pt idx="33">
                  <c:v>1328z</c:v>
                </c:pt>
                <c:pt idx="34">
                  <c:v>1332z</c:v>
                </c:pt>
                <c:pt idx="35">
                  <c:v>1336z</c:v>
                </c:pt>
                <c:pt idx="36">
                  <c:v>1340z</c:v>
                </c:pt>
                <c:pt idx="37">
                  <c:v>1344z</c:v>
                </c:pt>
                <c:pt idx="38">
                  <c:v>1348z</c:v>
                </c:pt>
                <c:pt idx="39">
                  <c:v>1352z</c:v>
                </c:pt>
                <c:pt idx="40">
                  <c:v>1356z</c:v>
                </c:pt>
                <c:pt idx="41">
                  <c:v>1400z</c:v>
                </c:pt>
                <c:pt idx="42">
                  <c:v>1404z</c:v>
                </c:pt>
                <c:pt idx="43">
                  <c:v>1408z</c:v>
                </c:pt>
                <c:pt idx="44">
                  <c:v>1412z</c:v>
                </c:pt>
                <c:pt idx="45">
                  <c:v>1416z</c:v>
                </c:pt>
                <c:pt idx="46">
                  <c:v>1420z</c:v>
                </c:pt>
                <c:pt idx="47">
                  <c:v>1424z</c:v>
                </c:pt>
                <c:pt idx="48">
                  <c:v>1428z</c:v>
                </c:pt>
                <c:pt idx="49">
                  <c:v>1432z</c:v>
                </c:pt>
                <c:pt idx="50">
                  <c:v>1436z</c:v>
                </c:pt>
                <c:pt idx="51">
                  <c:v>1440z</c:v>
                </c:pt>
                <c:pt idx="52">
                  <c:v>1444z</c:v>
                </c:pt>
                <c:pt idx="53">
                  <c:v>1448z</c:v>
                </c:pt>
                <c:pt idx="54">
                  <c:v>1452z</c:v>
                </c:pt>
                <c:pt idx="55">
                  <c:v>1456z</c:v>
                </c:pt>
                <c:pt idx="56">
                  <c:v>1500z</c:v>
                </c:pt>
                <c:pt idx="57">
                  <c:v>1504z</c:v>
                </c:pt>
                <c:pt idx="58">
                  <c:v>1508z</c:v>
                </c:pt>
                <c:pt idx="59">
                  <c:v>1512z</c:v>
                </c:pt>
                <c:pt idx="60">
                  <c:v>1516z</c:v>
                </c:pt>
                <c:pt idx="61">
                  <c:v>1520z</c:v>
                </c:pt>
                <c:pt idx="62">
                  <c:v>1524z</c:v>
                </c:pt>
                <c:pt idx="63">
                  <c:v>1528z</c:v>
                </c:pt>
                <c:pt idx="64">
                  <c:v>1532z</c:v>
                </c:pt>
                <c:pt idx="65">
                  <c:v>1536z</c:v>
                </c:pt>
                <c:pt idx="66">
                  <c:v>1540z</c:v>
                </c:pt>
                <c:pt idx="67">
                  <c:v>1544z</c:v>
                </c:pt>
                <c:pt idx="68">
                  <c:v>1548z</c:v>
                </c:pt>
                <c:pt idx="69">
                  <c:v>1552z</c:v>
                </c:pt>
                <c:pt idx="70">
                  <c:v>1556z</c:v>
                </c:pt>
                <c:pt idx="71">
                  <c:v>1600z</c:v>
                </c:pt>
                <c:pt idx="72">
                  <c:v>1604z</c:v>
                </c:pt>
                <c:pt idx="73">
                  <c:v>1608z</c:v>
                </c:pt>
                <c:pt idx="74">
                  <c:v>1612z</c:v>
                </c:pt>
                <c:pt idx="75">
                  <c:v>1616z</c:v>
                </c:pt>
                <c:pt idx="76">
                  <c:v>1620z</c:v>
                </c:pt>
                <c:pt idx="77">
                  <c:v>1624z</c:v>
                </c:pt>
                <c:pt idx="78">
                  <c:v>1628z</c:v>
                </c:pt>
                <c:pt idx="79">
                  <c:v>1632z</c:v>
                </c:pt>
                <c:pt idx="80">
                  <c:v>1636z</c:v>
                </c:pt>
                <c:pt idx="81">
                  <c:v>1640z</c:v>
                </c:pt>
                <c:pt idx="82">
                  <c:v>1644z</c:v>
                </c:pt>
                <c:pt idx="83">
                  <c:v>1648z</c:v>
                </c:pt>
                <c:pt idx="84">
                  <c:v>1652z</c:v>
                </c:pt>
                <c:pt idx="85">
                  <c:v>1656z</c:v>
                </c:pt>
                <c:pt idx="86">
                  <c:v>1700z</c:v>
                </c:pt>
              </c:strCache>
            </c:strRef>
          </c:cat>
          <c:val>
            <c:numRef>
              <c:f>'Jan2010'!$G$122:$G$212</c:f>
              <c:numCache>
                <c:formatCode>General</c:formatCode>
                <c:ptCount val="91"/>
                <c:pt idx="0">
                  <c:v>0.15000000000000016</c:v>
                </c:pt>
                <c:pt idx="1">
                  <c:v>0.15000000000000016</c:v>
                </c:pt>
                <c:pt idx="2">
                  <c:v>0.2</c:v>
                </c:pt>
                <c:pt idx="3">
                  <c:v>0.15000000000000016</c:v>
                </c:pt>
                <c:pt idx="4">
                  <c:v>0.1</c:v>
                </c:pt>
                <c:pt idx="5">
                  <c:v>0</c:v>
                </c:pt>
                <c:pt idx="6">
                  <c:v>0</c:v>
                </c:pt>
                <c:pt idx="7">
                  <c:v>0</c:v>
                </c:pt>
                <c:pt idx="8">
                  <c:v>0.5</c:v>
                </c:pt>
                <c:pt idx="9">
                  <c:v>0.60000000000000064</c:v>
                </c:pt>
                <c:pt idx="10">
                  <c:v>0.5</c:v>
                </c:pt>
                <c:pt idx="11">
                  <c:v>0.60000000000000064</c:v>
                </c:pt>
                <c:pt idx="12">
                  <c:v>0.5</c:v>
                </c:pt>
                <c:pt idx="13">
                  <c:v>0.4</c:v>
                </c:pt>
                <c:pt idx="14">
                  <c:v>0</c:v>
                </c:pt>
                <c:pt idx="15">
                  <c:v>0</c:v>
                </c:pt>
                <c:pt idx="16">
                  <c:v>0</c:v>
                </c:pt>
                <c:pt idx="17">
                  <c:v>0</c:v>
                </c:pt>
                <c:pt idx="18">
                  <c:v>0</c:v>
                </c:pt>
                <c:pt idx="19">
                  <c:v>0</c:v>
                </c:pt>
                <c:pt idx="20">
                  <c:v>0</c:v>
                </c:pt>
                <c:pt idx="21">
                  <c:v>0.45</c:v>
                </c:pt>
                <c:pt idx="22">
                  <c:v>0.4</c:v>
                </c:pt>
                <c:pt idx="23">
                  <c:v>0.45</c:v>
                </c:pt>
                <c:pt idx="24">
                  <c:v>0.5</c:v>
                </c:pt>
                <c:pt idx="25">
                  <c:v>0.45</c:v>
                </c:pt>
                <c:pt idx="26">
                  <c:v>1.05</c:v>
                </c:pt>
                <c:pt idx="27">
                  <c:v>1</c:v>
                </c:pt>
                <c:pt idx="28">
                  <c:v>0.9</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0.75000000000000078</c:v>
                </c:pt>
                <c:pt idx="44">
                  <c:v>1</c:v>
                </c:pt>
                <c:pt idx="45">
                  <c:v>1.1000000000000001</c:v>
                </c:pt>
                <c:pt idx="46">
                  <c:v>1</c:v>
                </c:pt>
                <c:pt idx="47">
                  <c:v>0.60000000000000064</c:v>
                </c:pt>
                <c:pt idx="48">
                  <c:v>0</c:v>
                </c:pt>
                <c:pt idx="49">
                  <c:v>0</c:v>
                </c:pt>
                <c:pt idx="50">
                  <c:v>0</c:v>
                </c:pt>
                <c:pt idx="51">
                  <c:v>0</c:v>
                </c:pt>
                <c:pt idx="52">
                  <c:v>0</c:v>
                </c:pt>
                <c:pt idx="53">
                  <c:v>0</c:v>
                </c:pt>
                <c:pt idx="54">
                  <c:v>0.1</c:v>
                </c:pt>
                <c:pt idx="55">
                  <c:v>0.30000000000000032</c:v>
                </c:pt>
                <c:pt idx="56">
                  <c:v>1</c:v>
                </c:pt>
                <c:pt idx="57">
                  <c:v>1.5</c:v>
                </c:pt>
                <c:pt idx="58">
                  <c:v>1.5</c:v>
                </c:pt>
                <c:pt idx="59">
                  <c:v>2.25</c:v>
                </c:pt>
                <c:pt idx="60">
                  <c:v>2.25</c:v>
                </c:pt>
                <c:pt idx="61">
                  <c:v>1.5</c:v>
                </c:pt>
                <c:pt idx="62">
                  <c:v>0.15000000000000016</c:v>
                </c:pt>
                <c:pt idx="63">
                  <c:v>0</c:v>
                </c:pt>
                <c:pt idx="64">
                  <c:v>0.1</c:v>
                </c:pt>
                <c:pt idx="65">
                  <c:v>0.30000000000000032</c:v>
                </c:pt>
                <c:pt idx="66">
                  <c:v>0.75000000000000078</c:v>
                </c:pt>
                <c:pt idx="67">
                  <c:v>0.70000000000000062</c:v>
                </c:pt>
                <c:pt idx="68">
                  <c:v>0.1</c:v>
                </c:pt>
                <c:pt idx="69">
                  <c:v>0</c:v>
                </c:pt>
                <c:pt idx="70">
                  <c:v>0</c:v>
                </c:pt>
                <c:pt idx="71">
                  <c:v>0</c:v>
                </c:pt>
                <c:pt idx="72">
                  <c:v>0</c:v>
                </c:pt>
                <c:pt idx="73">
                  <c:v>0.30000000000000032</c:v>
                </c:pt>
                <c:pt idx="74">
                  <c:v>0.70000000000000062</c:v>
                </c:pt>
                <c:pt idx="75">
                  <c:v>0.70000000000000062</c:v>
                </c:pt>
                <c:pt idx="76">
                  <c:v>0.30000000000000032</c:v>
                </c:pt>
                <c:pt idx="77">
                  <c:v>0.1</c:v>
                </c:pt>
                <c:pt idx="78">
                  <c:v>0</c:v>
                </c:pt>
                <c:pt idx="79">
                  <c:v>0</c:v>
                </c:pt>
                <c:pt idx="80">
                  <c:v>0</c:v>
                </c:pt>
                <c:pt idx="81">
                  <c:v>0</c:v>
                </c:pt>
                <c:pt idx="82">
                  <c:v>0</c:v>
                </c:pt>
                <c:pt idx="83">
                  <c:v>0</c:v>
                </c:pt>
                <c:pt idx="84">
                  <c:v>0</c:v>
                </c:pt>
                <c:pt idx="85">
                  <c:v>0</c:v>
                </c:pt>
                <c:pt idx="86">
                  <c:v>0</c:v>
                </c:pt>
              </c:numCache>
            </c:numRef>
          </c:val>
        </c:ser>
        <c:marker val="1"/>
        <c:axId val="53600256"/>
        <c:axId val="53601792"/>
      </c:lineChart>
      <c:catAx>
        <c:axId val="53600256"/>
        <c:scaling>
          <c:orientation val="minMax"/>
        </c:scaling>
        <c:axPos val="b"/>
        <c:tickLblPos val="nextTo"/>
        <c:crossAx val="53601792"/>
        <c:crosses val="autoZero"/>
        <c:auto val="1"/>
        <c:lblAlgn val="ctr"/>
        <c:lblOffset val="100"/>
      </c:catAx>
      <c:valAx>
        <c:axId val="53601792"/>
        <c:scaling>
          <c:orientation val="minMax"/>
        </c:scaling>
        <c:axPos val="l"/>
        <c:majorGridlines/>
        <c:numFmt formatCode="General" sourceLinked="1"/>
        <c:tickLblPos val="nextTo"/>
        <c:crossAx val="53600256"/>
        <c:crosses val="autoZero"/>
        <c:crossBetween val="between"/>
      </c:valAx>
    </c:plotArea>
    <c:legend>
      <c:legendPos val="r"/>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Colchester:  Rate vs. Time</a:t>
            </a:r>
          </a:p>
        </c:rich>
      </c:tx>
      <c:layout/>
    </c:title>
    <c:plotArea>
      <c:layout/>
      <c:lineChart>
        <c:grouping val="standard"/>
        <c:ser>
          <c:idx val="0"/>
          <c:order val="0"/>
          <c:tx>
            <c:strRef>
              <c:f>Colchester!$G$67</c:f>
              <c:strCache>
                <c:ptCount val="1"/>
                <c:pt idx="0">
                  <c:v>Rates</c:v>
                </c:pt>
              </c:strCache>
            </c:strRef>
          </c:tx>
          <c:marker>
            <c:symbol val="none"/>
          </c:marker>
          <c:cat>
            <c:strRef>
              <c:f>Colchester!$F$68:$F$120</c:f>
              <c:strCache>
                <c:ptCount val="53"/>
                <c:pt idx="0">
                  <c:v>2036z</c:v>
                </c:pt>
                <c:pt idx="1">
                  <c:v>2040z</c:v>
                </c:pt>
                <c:pt idx="2">
                  <c:v>2045z</c:v>
                </c:pt>
                <c:pt idx="3">
                  <c:v>2049z</c:v>
                </c:pt>
                <c:pt idx="4">
                  <c:v>2053z</c:v>
                </c:pt>
                <c:pt idx="5">
                  <c:v>2057z</c:v>
                </c:pt>
                <c:pt idx="6">
                  <c:v>2101z</c:v>
                </c:pt>
                <c:pt idx="7">
                  <c:v>2105z</c:v>
                </c:pt>
                <c:pt idx="8">
                  <c:v>2109z</c:v>
                </c:pt>
                <c:pt idx="9">
                  <c:v>2114z</c:v>
                </c:pt>
                <c:pt idx="10">
                  <c:v>2118z</c:v>
                </c:pt>
                <c:pt idx="11">
                  <c:v>2122z</c:v>
                </c:pt>
                <c:pt idx="12">
                  <c:v>2126z</c:v>
                </c:pt>
                <c:pt idx="13">
                  <c:v>2130z</c:v>
                </c:pt>
                <c:pt idx="14">
                  <c:v>2134z</c:v>
                </c:pt>
                <c:pt idx="15">
                  <c:v>2138z</c:v>
                </c:pt>
                <c:pt idx="16">
                  <c:v>2143z</c:v>
                </c:pt>
                <c:pt idx="17">
                  <c:v>2155z</c:v>
                </c:pt>
                <c:pt idx="18">
                  <c:v>2159z</c:v>
                </c:pt>
                <c:pt idx="19">
                  <c:v>2203z</c:v>
                </c:pt>
                <c:pt idx="20">
                  <c:v>2207z</c:v>
                </c:pt>
                <c:pt idx="21">
                  <c:v>2211z</c:v>
                </c:pt>
                <c:pt idx="22">
                  <c:v>2216z</c:v>
                </c:pt>
                <c:pt idx="23">
                  <c:v>2220z</c:v>
                </c:pt>
                <c:pt idx="24">
                  <c:v>2224z</c:v>
                </c:pt>
                <c:pt idx="25">
                  <c:v>2228z</c:v>
                </c:pt>
                <c:pt idx="26">
                  <c:v>2232z</c:v>
                </c:pt>
                <c:pt idx="27">
                  <c:v>2236z</c:v>
                </c:pt>
                <c:pt idx="28">
                  <c:v>2240z</c:v>
                </c:pt>
                <c:pt idx="29">
                  <c:v>2244z</c:v>
                </c:pt>
                <c:pt idx="30">
                  <c:v>2249z</c:v>
                </c:pt>
                <c:pt idx="31">
                  <c:v>2253z</c:v>
                </c:pt>
                <c:pt idx="32">
                  <c:v>2257z</c:v>
                </c:pt>
                <c:pt idx="33">
                  <c:v>2301z</c:v>
                </c:pt>
                <c:pt idx="34">
                  <c:v>2305z</c:v>
                </c:pt>
                <c:pt idx="35">
                  <c:v>2309z</c:v>
                </c:pt>
                <c:pt idx="36">
                  <c:v>2322z</c:v>
                </c:pt>
                <c:pt idx="37">
                  <c:v>2326z</c:v>
                </c:pt>
                <c:pt idx="38">
                  <c:v>2330z</c:v>
                </c:pt>
                <c:pt idx="39">
                  <c:v>2334z</c:v>
                </c:pt>
                <c:pt idx="40">
                  <c:v>2338z</c:v>
                </c:pt>
                <c:pt idx="41">
                  <c:v>2342z</c:v>
                </c:pt>
                <c:pt idx="42">
                  <c:v>2347z</c:v>
                </c:pt>
                <c:pt idx="43">
                  <c:v>2351z</c:v>
                </c:pt>
                <c:pt idx="44">
                  <c:v>2356z</c:v>
                </c:pt>
                <c:pt idx="45">
                  <c:v>0001z</c:v>
                </c:pt>
                <c:pt idx="46">
                  <c:v>0005z</c:v>
                </c:pt>
                <c:pt idx="47">
                  <c:v>0009z</c:v>
                </c:pt>
                <c:pt idx="48">
                  <c:v>0014z</c:v>
                </c:pt>
                <c:pt idx="49">
                  <c:v>0018z</c:v>
                </c:pt>
                <c:pt idx="50">
                  <c:v>0022z</c:v>
                </c:pt>
                <c:pt idx="51">
                  <c:v>0026z</c:v>
                </c:pt>
                <c:pt idx="52">
                  <c:v>0031z</c:v>
                </c:pt>
              </c:strCache>
            </c:strRef>
          </c:cat>
          <c:val>
            <c:numRef>
              <c:f>Colchester!$G$68:$G$120</c:f>
              <c:numCache>
                <c:formatCode>General</c:formatCode>
                <c:ptCount val="53"/>
                <c:pt idx="0">
                  <c:v>1.52</c:v>
                </c:pt>
                <c:pt idx="1">
                  <c:v>1.8</c:v>
                </c:pt>
                <c:pt idx="2">
                  <c:v>4.09</c:v>
                </c:pt>
                <c:pt idx="3">
                  <c:v>4.09</c:v>
                </c:pt>
                <c:pt idx="4">
                  <c:v>4.09</c:v>
                </c:pt>
                <c:pt idx="5">
                  <c:v>4.09</c:v>
                </c:pt>
                <c:pt idx="6">
                  <c:v>1.9000000000000001</c:v>
                </c:pt>
                <c:pt idx="7">
                  <c:v>0</c:v>
                </c:pt>
                <c:pt idx="8">
                  <c:v>0</c:v>
                </c:pt>
                <c:pt idx="9">
                  <c:v>0</c:v>
                </c:pt>
                <c:pt idx="10">
                  <c:v>0.27</c:v>
                </c:pt>
                <c:pt idx="11">
                  <c:v>0.67000000000000093</c:v>
                </c:pt>
                <c:pt idx="12">
                  <c:v>1.8</c:v>
                </c:pt>
                <c:pt idx="13">
                  <c:v>4.09</c:v>
                </c:pt>
                <c:pt idx="14">
                  <c:v>4.09</c:v>
                </c:pt>
                <c:pt idx="15">
                  <c:v>4.09</c:v>
                </c:pt>
                <c:pt idx="16">
                  <c:v>4.09</c:v>
                </c:pt>
                <c:pt idx="17">
                  <c:v>4.09</c:v>
                </c:pt>
                <c:pt idx="18">
                  <c:v>4.09</c:v>
                </c:pt>
                <c:pt idx="19">
                  <c:v>4.09</c:v>
                </c:pt>
                <c:pt idx="20">
                  <c:v>4.09</c:v>
                </c:pt>
                <c:pt idx="21">
                  <c:v>2.67</c:v>
                </c:pt>
                <c:pt idx="22">
                  <c:v>2.88</c:v>
                </c:pt>
                <c:pt idx="23">
                  <c:v>4.09</c:v>
                </c:pt>
                <c:pt idx="24">
                  <c:v>4.09</c:v>
                </c:pt>
                <c:pt idx="25">
                  <c:v>4.09</c:v>
                </c:pt>
                <c:pt idx="26">
                  <c:v>4.09</c:v>
                </c:pt>
                <c:pt idx="27">
                  <c:v>4.09</c:v>
                </c:pt>
                <c:pt idx="28">
                  <c:v>4.09</c:v>
                </c:pt>
                <c:pt idx="29">
                  <c:v>4.09</c:v>
                </c:pt>
                <c:pt idx="30">
                  <c:v>4.09</c:v>
                </c:pt>
                <c:pt idx="31">
                  <c:v>4.09</c:v>
                </c:pt>
                <c:pt idx="32">
                  <c:v>4.09</c:v>
                </c:pt>
                <c:pt idx="33">
                  <c:v>4.09</c:v>
                </c:pt>
                <c:pt idx="34">
                  <c:v>4.09</c:v>
                </c:pt>
                <c:pt idx="35">
                  <c:v>4.09</c:v>
                </c:pt>
                <c:pt idx="36">
                  <c:v>4.09</c:v>
                </c:pt>
                <c:pt idx="37">
                  <c:v>4.09</c:v>
                </c:pt>
                <c:pt idx="38">
                  <c:v>4.09</c:v>
                </c:pt>
                <c:pt idx="39">
                  <c:v>4.09</c:v>
                </c:pt>
                <c:pt idx="40">
                  <c:v>4.09</c:v>
                </c:pt>
                <c:pt idx="41">
                  <c:v>4.09</c:v>
                </c:pt>
                <c:pt idx="42">
                  <c:v>4.09</c:v>
                </c:pt>
                <c:pt idx="43">
                  <c:v>4.09</c:v>
                </c:pt>
                <c:pt idx="44">
                  <c:v>2.2999999999999998</c:v>
                </c:pt>
                <c:pt idx="45">
                  <c:v>1.4</c:v>
                </c:pt>
                <c:pt idx="46">
                  <c:v>1.6</c:v>
                </c:pt>
                <c:pt idx="47">
                  <c:v>2</c:v>
                </c:pt>
                <c:pt idx="48">
                  <c:v>3.7</c:v>
                </c:pt>
                <c:pt idx="49">
                  <c:v>4.09</c:v>
                </c:pt>
                <c:pt idx="50">
                  <c:v>4.09</c:v>
                </c:pt>
                <c:pt idx="51">
                  <c:v>4.09</c:v>
                </c:pt>
                <c:pt idx="52">
                  <c:v>3.8</c:v>
                </c:pt>
              </c:numCache>
            </c:numRef>
          </c:val>
        </c:ser>
        <c:marker val="1"/>
        <c:axId val="53879936"/>
        <c:axId val="53881472"/>
      </c:lineChart>
      <c:catAx>
        <c:axId val="53879936"/>
        <c:scaling>
          <c:orientation val="minMax"/>
        </c:scaling>
        <c:axPos val="b"/>
        <c:tickLblPos val="nextTo"/>
        <c:crossAx val="53881472"/>
        <c:crosses val="autoZero"/>
        <c:auto val="1"/>
        <c:lblAlgn val="ctr"/>
        <c:lblOffset val="100"/>
      </c:catAx>
      <c:valAx>
        <c:axId val="53881472"/>
        <c:scaling>
          <c:orientation val="minMax"/>
        </c:scaling>
        <c:axPos val="l"/>
        <c:majorGridlines/>
        <c:numFmt formatCode="General" sourceLinked="1"/>
        <c:tickLblPos val="nextTo"/>
        <c:crossAx val="53879936"/>
        <c:crosses val="autoZero"/>
        <c:crossBetween val="between"/>
      </c:valAx>
    </c:plotArea>
    <c:legend>
      <c:legendPos val="r"/>
      <c:layout/>
    </c:legend>
    <c:plotVisOnly val="1"/>
  </c:chart>
  <c:externalData r:id="rId1"/>
</c:chartSpace>
</file>

<file path=ppt/charts/chart8.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January 2010 (Broome/Susq FF):  Rate vs. Time</a:t>
            </a:r>
          </a:p>
        </c:rich>
      </c:tx>
      <c:layout/>
    </c:title>
    <c:plotArea>
      <c:layout/>
      <c:lineChart>
        <c:grouping val="standard"/>
        <c:ser>
          <c:idx val="0"/>
          <c:order val="0"/>
          <c:tx>
            <c:strRef>
              <c:f>'Jan2010'!$G$117</c:f>
              <c:strCache>
                <c:ptCount val="1"/>
                <c:pt idx="0">
                  <c:v>Rate</c:v>
                </c:pt>
              </c:strCache>
            </c:strRef>
          </c:tx>
          <c:marker>
            <c:symbol val="none"/>
          </c:marker>
          <c:cat>
            <c:strRef>
              <c:f>'Jan2010'!$F$122:$F$212</c:f>
              <c:strCache>
                <c:ptCount val="87"/>
                <c:pt idx="0">
                  <c:v>1116z</c:v>
                </c:pt>
                <c:pt idx="1">
                  <c:v>1120z</c:v>
                </c:pt>
                <c:pt idx="2">
                  <c:v>1124z</c:v>
                </c:pt>
                <c:pt idx="3">
                  <c:v>1128z</c:v>
                </c:pt>
                <c:pt idx="4">
                  <c:v>1132z</c:v>
                </c:pt>
                <c:pt idx="5">
                  <c:v>1136z</c:v>
                </c:pt>
                <c:pt idx="6">
                  <c:v>1140z</c:v>
                </c:pt>
                <c:pt idx="7">
                  <c:v>1144z</c:v>
                </c:pt>
                <c:pt idx="8">
                  <c:v>1148z</c:v>
                </c:pt>
                <c:pt idx="9">
                  <c:v>1152z</c:v>
                </c:pt>
                <c:pt idx="10">
                  <c:v>1156z</c:v>
                </c:pt>
                <c:pt idx="11">
                  <c:v>1200z</c:v>
                </c:pt>
                <c:pt idx="12">
                  <c:v>1204z</c:v>
                </c:pt>
                <c:pt idx="13">
                  <c:v>1208z</c:v>
                </c:pt>
                <c:pt idx="14">
                  <c:v>1212z</c:v>
                </c:pt>
                <c:pt idx="15">
                  <c:v>1216z</c:v>
                </c:pt>
                <c:pt idx="16">
                  <c:v>1220z</c:v>
                </c:pt>
                <c:pt idx="17">
                  <c:v>1224z</c:v>
                </c:pt>
                <c:pt idx="18">
                  <c:v>1228z</c:v>
                </c:pt>
                <c:pt idx="19">
                  <c:v>1232z</c:v>
                </c:pt>
                <c:pt idx="20">
                  <c:v>1236z</c:v>
                </c:pt>
                <c:pt idx="21">
                  <c:v>1240z</c:v>
                </c:pt>
                <c:pt idx="22">
                  <c:v>1244z</c:v>
                </c:pt>
                <c:pt idx="23">
                  <c:v>1248z</c:v>
                </c:pt>
                <c:pt idx="24">
                  <c:v>1252z</c:v>
                </c:pt>
                <c:pt idx="25">
                  <c:v>1256z</c:v>
                </c:pt>
                <c:pt idx="26">
                  <c:v>1300z</c:v>
                </c:pt>
                <c:pt idx="27">
                  <c:v>1304z</c:v>
                </c:pt>
                <c:pt idx="28">
                  <c:v>1308z</c:v>
                </c:pt>
                <c:pt idx="29">
                  <c:v>1312z</c:v>
                </c:pt>
                <c:pt idx="30">
                  <c:v>1316z</c:v>
                </c:pt>
                <c:pt idx="31">
                  <c:v>1320z</c:v>
                </c:pt>
                <c:pt idx="32">
                  <c:v>1324z</c:v>
                </c:pt>
                <c:pt idx="33">
                  <c:v>1328z</c:v>
                </c:pt>
                <c:pt idx="34">
                  <c:v>1332z</c:v>
                </c:pt>
                <c:pt idx="35">
                  <c:v>1336z</c:v>
                </c:pt>
                <c:pt idx="36">
                  <c:v>1340z</c:v>
                </c:pt>
                <c:pt idx="37">
                  <c:v>1344z</c:v>
                </c:pt>
                <c:pt idx="38">
                  <c:v>1348z</c:v>
                </c:pt>
                <c:pt idx="39">
                  <c:v>1352z</c:v>
                </c:pt>
                <c:pt idx="40">
                  <c:v>1356z</c:v>
                </c:pt>
                <c:pt idx="41">
                  <c:v>1400z</c:v>
                </c:pt>
                <c:pt idx="42">
                  <c:v>1404z</c:v>
                </c:pt>
                <c:pt idx="43">
                  <c:v>1408z</c:v>
                </c:pt>
                <c:pt idx="44">
                  <c:v>1412z</c:v>
                </c:pt>
                <c:pt idx="45">
                  <c:v>1416z</c:v>
                </c:pt>
                <c:pt idx="46">
                  <c:v>1420z</c:v>
                </c:pt>
                <c:pt idx="47">
                  <c:v>1424z</c:v>
                </c:pt>
                <c:pt idx="48">
                  <c:v>1428z</c:v>
                </c:pt>
                <c:pt idx="49">
                  <c:v>1432z</c:v>
                </c:pt>
                <c:pt idx="50">
                  <c:v>1436z</c:v>
                </c:pt>
                <c:pt idx="51">
                  <c:v>1440z</c:v>
                </c:pt>
                <c:pt idx="52">
                  <c:v>1444z</c:v>
                </c:pt>
                <c:pt idx="53">
                  <c:v>1448z</c:v>
                </c:pt>
                <c:pt idx="54">
                  <c:v>1452z</c:v>
                </c:pt>
                <c:pt idx="55">
                  <c:v>1456z</c:v>
                </c:pt>
                <c:pt idx="56">
                  <c:v>1500z</c:v>
                </c:pt>
                <c:pt idx="57">
                  <c:v>1504z</c:v>
                </c:pt>
                <c:pt idx="58">
                  <c:v>1508z</c:v>
                </c:pt>
                <c:pt idx="59">
                  <c:v>1512z</c:v>
                </c:pt>
                <c:pt idx="60">
                  <c:v>1516z</c:v>
                </c:pt>
                <c:pt idx="61">
                  <c:v>1520z</c:v>
                </c:pt>
                <c:pt idx="62">
                  <c:v>1524z</c:v>
                </c:pt>
                <c:pt idx="63">
                  <c:v>1528z</c:v>
                </c:pt>
                <c:pt idx="64">
                  <c:v>1532z</c:v>
                </c:pt>
                <c:pt idx="65">
                  <c:v>1536z</c:v>
                </c:pt>
                <c:pt idx="66">
                  <c:v>1540z</c:v>
                </c:pt>
                <c:pt idx="67">
                  <c:v>1544z</c:v>
                </c:pt>
                <c:pt idx="68">
                  <c:v>1548z</c:v>
                </c:pt>
                <c:pt idx="69">
                  <c:v>1552z</c:v>
                </c:pt>
                <c:pt idx="70">
                  <c:v>1556z</c:v>
                </c:pt>
                <c:pt idx="71">
                  <c:v>1600z</c:v>
                </c:pt>
                <c:pt idx="72">
                  <c:v>1604z</c:v>
                </c:pt>
                <c:pt idx="73">
                  <c:v>1608z</c:v>
                </c:pt>
                <c:pt idx="74">
                  <c:v>1612z</c:v>
                </c:pt>
                <c:pt idx="75">
                  <c:v>1616z</c:v>
                </c:pt>
                <c:pt idx="76">
                  <c:v>1620z</c:v>
                </c:pt>
                <c:pt idx="77">
                  <c:v>1624z</c:v>
                </c:pt>
                <c:pt idx="78">
                  <c:v>1628z</c:v>
                </c:pt>
                <c:pt idx="79">
                  <c:v>1632z</c:v>
                </c:pt>
                <c:pt idx="80">
                  <c:v>1636z</c:v>
                </c:pt>
                <c:pt idx="81">
                  <c:v>1640z</c:v>
                </c:pt>
                <c:pt idx="82">
                  <c:v>1644z</c:v>
                </c:pt>
                <c:pt idx="83">
                  <c:v>1648z</c:v>
                </c:pt>
                <c:pt idx="84">
                  <c:v>1652z</c:v>
                </c:pt>
                <c:pt idx="85">
                  <c:v>1656z</c:v>
                </c:pt>
                <c:pt idx="86">
                  <c:v>1700z</c:v>
                </c:pt>
              </c:strCache>
            </c:strRef>
          </c:cat>
          <c:val>
            <c:numRef>
              <c:f>'Jan2010'!$G$122:$G$212</c:f>
              <c:numCache>
                <c:formatCode>General</c:formatCode>
                <c:ptCount val="91"/>
                <c:pt idx="0">
                  <c:v>0.15000000000000022</c:v>
                </c:pt>
                <c:pt idx="1">
                  <c:v>0.15000000000000022</c:v>
                </c:pt>
                <c:pt idx="2">
                  <c:v>0.2</c:v>
                </c:pt>
                <c:pt idx="3">
                  <c:v>0.15000000000000022</c:v>
                </c:pt>
                <c:pt idx="4">
                  <c:v>0.1</c:v>
                </c:pt>
                <c:pt idx="5">
                  <c:v>0</c:v>
                </c:pt>
                <c:pt idx="6">
                  <c:v>0</c:v>
                </c:pt>
                <c:pt idx="7">
                  <c:v>0</c:v>
                </c:pt>
                <c:pt idx="8">
                  <c:v>0.5</c:v>
                </c:pt>
                <c:pt idx="9">
                  <c:v>0.60000000000000064</c:v>
                </c:pt>
                <c:pt idx="10">
                  <c:v>0.5</c:v>
                </c:pt>
                <c:pt idx="11">
                  <c:v>0.60000000000000064</c:v>
                </c:pt>
                <c:pt idx="12">
                  <c:v>0.5</c:v>
                </c:pt>
                <c:pt idx="13">
                  <c:v>0.4</c:v>
                </c:pt>
                <c:pt idx="14">
                  <c:v>0</c:v>
                </c:pt>
                <c:pt idx="15">
                  <c:v>0</c:v>
                </c:pt>
                <c:pt idx="16">
                  <c:v>0</c:v>
                </c:pt>
                <c:pt idx="17">
                  <c:v>0</c:v>
                </c:pt>
                <c:pt idx="18">
                  <c:v>0</c:v>
                </c:pt>
                <c:pt idx="19">
                  <c:v>0</c:v>
                </c:pt>
                <c:pt idx="20">
                  <c:v>0</c:v>
                </c:pt>
                <c:pt idx="21">
                  <c:v>0.45</c:v>
                </c:pt>
                <c:pt idx="22">
                  <c:v>0.4</c:v>
                </c:pt>
                <c:pt idx="23">
                  <c:v>0.45</c:v>
                </c:pt>
                <c:pt idx="24">
                  <c:v>0.5</c:v>
                </c:pt>
                <c:pt idx="25">
                  <c:v>0.45</c:v>
                </c:pt>
                <c:pt idx="26">
                  <c:v>1.05</c:v>
                </c:pt>
                <c:pt idx="27">
                  <c:v>1</c:v>
                </c:pt>
                <c:pt idx="28">
                  <c:v>0.9</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0.750000000000001</c:v>
                </c:pt>
                <c:pt idx="44">
                  <c:v>1</c:v>
                </c:pt>
                <c:pt idx="45">
                  <c:v>1.1000000000000001</c:v>
                </c:pt>
                <c:pt idx="46">
                  <c:v>1</c:v>
                </c:pt>
                <c:pt idx="47">
                  <c:v>0.60000000000000064</c:v>
                </c:pt>
                <c:pt idx="48">
                  <c:v>0</c:v>
                </c:pt>
                <c:pt idx="49">
                  <c:v>0</c:v>
                </c:pt>
                <c:pt idx="50">
                  <c:v>0</c:v>
                </c:pt>
                <c:pt idx="51">
                  <c:v>0</c:v>
                </c:pt>
                <c:pt idx="52">
                  <c:v>0</c:v>
                </c:pt>
                <c:pt idx="53">
                  <c:v>0</c:v>
                </c:pt>
                <c:pt idx="54">
                  <c:v>0.1</c:v>
                </c:pt>
                <c:pt idx="55">
                  <c:v>0.30000000000000032</c:v>
                </c:pt>
                <c:pt idx="56">
                  <c:v>1</c:v>
                </c:pt>
                <c:pt idx="57">
                  <c:v>1.5</c:v>
                </c:pt>
                <c:pt idx="58">
                  <c:v>1.5</c:v>
                </c:pt>
                <c:pt idx="59">
                  <c:v>2.25</c:v>
                </c:pt>
                <c:pt idx="60">
                  <c:v>2.25</c:v>
                </c:pt>
                <c:pt idx="61">
                  <c:v>1.5</c:v>
                </c:pt>
                <c:pt idx="62">
                  <c:v>0.15000000000000022</c:v>
                </c:pt>
                <c:pt idx="63">
                  <c:v>0</c:v>
                </c:pt>
                <c:pt idx="64">
                  <c:v>0.1</c:v>
                </c:pt>
                <c:pt idx="65">
                  <c:v>0.30000000000000032</c:v>
                </c:pt>
                <c:pt idx="66">
                  <c:v>0.750000000000001</c:v>
                </c:pt>
                <c:pt idx="67">
                  <c:v>0.70000000000000062</c:v>
                </c:pt>
                <c:pt idx="68">
                  <c:v>0.1</c:v>
                </c:pt>
                <c:pt idx="69">
                  <c:v>0</c:v>
                </c:pt>
                <c:pt idx="70">
                  <c:v>0</c:v>
                </c:pt>
                <c:pt idx="71">
                  <c:v>0</c:v>
                </c:pt>
                <c:pt idx="72">
                  <c:v>0</c:v>
                </c:pt>
                <c:pt idx="73">
                  <c:v>0.30000000000000032</c:v>
                </c:pt>
                <c:pt idx="74">
                  <c:v>0.70000000000000062</c:v>
                </c:pt>
                <c:pt idx="75">
                  <c:v>0.70000000000000062</c:v>
                </c:pt>
                <c:pt idx="76">
                  <c:v>0.30000000000000032</c:v>
                </c:pt>
                <c:pt idx="77">
                  <c:v>0.1</c:v>
                </c:pt>
                <c:pt idx="78">
                  <c:v>0</c:v>
                </c:pt>
                <c:pt idx="79">
                  <c:v>0</c:v>
                </c:pt>
                <c:pt idx="80">
                  <c:v>0</c:v>
                </c:pt>
                <c:pt idx="81">
                  <c:v>0</c:v>
                </c:pt>
                <c:pt idx="82">
                  <c:v>0</c:v>
                </c:pt>
                <c:pt idx="83">
                  <c:v>0</c:v>
                </c:pt>
                <c:pt idx="84">
                  <c:v>0</c:v>
                </c:pt>
                <c:pt idx="85">
                  <c:v>0</c:v>
                </c:pt>
                <c:pt idx="86">
                  <c:v>0</c:v>
                </c:pt>
              </c:numCache>
            </c:numRef>
          </c:val>
        </c:ser>
        <c:marker val="1"/>
        <c:axId val="54005120"/>
        <c:axId val="54015104"/>
      </c:lineChart>
      <c:catAx>
        <c:axId val="54005120"/>
        <c:scaling>
          <c:orientation val="minMax"/>
        </c:scaling>
        <c:axPos val="b"/>
        <c:tickLblPos val="nextTo"/>
        <c:crossAx val="54015104"/>
        <c:crosses val="autoZero"/>
        <c:auto val="1"/>
        <c:lblAlgn val="ctr"/>
        <c:lblOffset val="100"/>
      </c:catAx>
      <c:valAx>
        <c:axId val="54015104"/>
        <c:scaling>
          <c:orientation val="minMax"/>
        </c:scaling>
        <c:axPos val="l"/>
        <c:majorGridlines/>
        <c:numFmt formatCode="General" sourceLinked="1"/>
        <c:tickLblPos val="nextTo"/>
        <c:crossAx val="54005120"/>
        <c:crosses val="autoZero"/>
        <c:crossBetween val="between"/>
      </c:valAx>
    </c:plotArea>
    <c:legend>
      <c:legendPos val="r"/>
      <c:layout/>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en-US"/>
  <c:chart>
    <c:title>
      <c:tx>
        <c:rich>
          <a:bodyPr/>
          <a:lstStyle/>
          <a:p>
            <a:pPr>
              <a:defRPr/>
            </a:pPr>
            <a:r>
              <a:rPr lang="en-US" dirty="0"/>
              <a:t>Colchester:  Rate vs. Time</a:t>
            </a:r>
          </a:p>
        </c:rich>
      </c:tx>
      <c:layout/>
    </c:title>
    <c:plotArea>
      <c:layout/>
      <c:lineChart>
        <c:grouping val="standard"/>
        <c:ser>
          <c:idx val="0"/>
          <c:order val="0"/>
          <c:tx>
            <c:strRef>
              <c:f>Colchester!$G$67</c:f>
              <c:strCache>
                <c:ptCount val="1"/>
                <c:pt idx="0">
                  <c:v>Rates</c:v>
                </c:pt>
              </c:strCache>
            </c:strRef>
          </c:tx>
          <c:marker>
            <c:symbol val="none"/>
          </c:marker>
          <c:cat>
            <c:strRef>
              <c:f>Colchester!$F$68:$F$120</c:f>
              <c:strCache>
                <c:ptCount val="53"/>
                <c:pt idx="0">
                  <c:v>2036z</c:v>
                </c:pt>
                <c:pt idx="1">
                  <c:v>2040z</c:v>
                </c:pt>
                <c:pt idx="2">
                  <c:v>2045z</c:v>
                </c:pt>
                <c:pt idx="3">
                  <c:v>2049z</c:v>
                </c:pt>
                <c:pt idx="4">
                  <c:v>2053z</c:v>
                </c:pt>
                <c:pt idx="5">
                  <c:v>2057z</c:v>
                </c:pt>
                <c:pt idx="6">
                  <c:v>2101z</c:v>
                </c:pt>
                <c:pt idx="7">
                  <c:v>2105z</c:v>
                </c:pt>
                <c:pt idx="8">
                  <c:v>2109z</c:v>
                </c:pt>
                <c:pt idx="9">
                  <c:v>2114z</c:v>
                </c:pt>
                <c:pt idx="10">
                  <c:v>2118z</c:v>
                </c:pt>
                <c:pt idx="11">
                  <c:v>2122z</c:v>
                </c:pt>
                <c:pt idx="12">
                  <c:v>2126z</c:v>
                </c:pt>
                <c:pt idx="13">
                  <c:v>2130z</c:v>
                </c:pt>
                <c:pt idx="14">
                  <c:v>2134z</c:v>
                </c:pt>
                <c:pt idx="15">
                  <c:v>2138z</c:v>
                </c:pt>
                <c:pt idx="16">
                  <c:v>2143z</c:v>
                </c:pt>
                <c:pt idx="17">
                  <c:v>2155z</c:v>
                </c:pt>
                <c:pt idx="18">
                  <c:v>2159z</c:v>
                </c:pt>
                <c:pt idx="19">
                  <c:v>2203z</c:v>
                </c:pt>
                <c:pt idx="20">
                  <c:v>2207z</c:v>
                </c:pt>
                <c:pt idx="21">
                  <c:v>2211z</c:v>
                </c:pt>
                <c:pt idx="22">
                  <c:v>2216z</c:v>
                </c:pt>
                <c:pt idx="23">
                  <c:v>2220z</c:v>
                </c:pt>
                <c:pt idx="24">
                  <c:v>2224z</c:v>
                </c:pt>
                <c:pt idx="25">
                  <c:v>2228z</c:v>
                </c:pt>
                <c:pt idx="26">
                  <c:v>2232z</c:v>
                </c:pt>
                <c:pt idx="27">
                  <c:v>2236z</c:v>
                </c:pt>
                <c:pt idx="28">
                  <c:v>2240z</c:v>
                </c:pt>
                <c:pt idx="29">
                  <c:v>2244z</c:v>
                </c:pt>
                <c:pt idx="30">
                  <c:v>2249z</c:v>
                </c:pt>
                <c:pt idx="31">
                  <c:v>2253z</c:v>
                </c:pt>
                <c:pt idx="32">
                  <c:v>2257z</c:v>
                </c:pt>
                <c:pt idx="33">
                  <c:v>2301z</c:v>
                </c:pt>
                <c:pt idx="34">
                  <c:v>2305z</c:v>
                </c:pt>
                <c:pt idx="35">
                  <c:v>2309z</c:v>
                </c:pt>
                <c:pt idx="36">
                  <c:v>2322z</c:v>
                </c:pt>
                <c:pt idx="37">
                  <c:v>2326z</c:v>
                </c:pt>
                <c:pt idx="38">
                  <c:v>2330z</c:v>
                </c:pt>
                <c:pt idx="39">
                  <c:v>2334z</c:v>
                </c:pt>
                <c:pt idx="40">
                  <c:v>2338z</c:v>
                </c:pt>
                <c:pt idx="41">
                  <c:v>2342z</c:v>
                </c:pt>
                <c:pt idx="42">
                  <c:v>2347z</c:v>
                </c:pt>
                <c:pt idx="43">
                  <c:v>2351z</c:v>
                </c:pt>
                <c:pt idx="44">
                  <c:v>2356z</c:v>
                </c:pt>
                <c:pt idx="45">
                  <c:v>0001z</c:v>
                </c:pt>
                <c:pt idx="46">
                  <c:v>0005z</c:v>
                </c:pt>
                <c:pt idx="47">
                  <c:v>0009z</c:v>
                </c:pt>
                <c:pt idx="48">
                  <c:v>0014z</c:v>
                </c:pt>
                <c:pt idx="49">
                  <c:v>0018z</c:v>
                </c:pt>
                <c:pt idx="50">
                  <c:v>0022z</c:v>
                </c:pt>
                <c:pt idx="51">
                  <c:v>0026z</c:v>
                </c:pt>
                <c:pt idx="52">
                  <c:v>0031z</c:v>
                </c:pt>
              </c:strCache>
            </c:strRef>
          </c:cat>
          <c:val>
            <c:numRef>
              <c:f>Colchester!$G$68:$G$120</c:f>
              <c:numCache>
                <c:formatCode>General</c:formatCode>
                <c:ptCount val="53"/>
                <c:pt idx="0">
                  <c:v>1.52</c:v>
                </c:pt>
                <c:pt idx="1">
                  <c:v>1.8</c:v>
                </c:pt>
                <c:pt idx="2">
                  <c:v>4.09</c:v>
                </c:pt>
                <c:pt idx="3">
                  <c:v>4.09</c:v>
                </c:pt>
                <c:pt idx="4">
                  <c:v>4.09</c:v>
                </c:pt>
                <c:pt idx="5">
                  <c:v>4.09</c:v>
                </c:pt>
                <c:pt idx="6">
                  <c:v>1.9000000000000001</c:v>
                </c:pt>
                <c:pt idx="7">
                  <c:v>0</c:v>
                </c:pt>
                <c:pt idx="8">
                  <c:v>0</c:v>
                </c:pt>
                <c:pt idx="9">
                  <c:v>0</c:v>
                </c:pt>
                <c:pt idx="10">
                  <c:v>0.27</c:v>
                </c:pt>
                <c:pt idx="11">
                  <c:v>0.67000000000000115</c:v>
                </c:pt>
                <c:pt idx="12">
                  <c:v>1.8</c:v>
                </c:pt>
                <c:pt idx="13">
                  <c:v>4.09</c:v>
                </c:pt>
                <c:pt idx="14">
                  <c:v>4.09</c:v>
                </c:pt>
                <c:pt idx="15">
                  <c:v>4.09</c:v>
                </c:pt>
                <c:pt idx="16">
                  <c:v>4.09</c:v>
                </c:pt>
                <c:pt idx="17">
                  <c:v>4.09</c:v>
                </c:pt>
                <c:pt idx="18">
                  <c:v>4.09</c:v>
                </c:pt>
                <c:pt idx="19">
                  <c:v>4.09</c:v>
                </c:pt>
                <c:pt idx="20">
                  <c:v>4.09</c:v>
                </c:pt>
                <c:pt idx="21">
                  <c:v>2.67</c:v>
                </c:pt>
                <c:pt idx="22">
                  <c:v>2.88</c:v>
                </c:pt>
                <c:pt idx="23">
                  <c:v>4.09</c:v>
                </c:pt>
                <c:pt idx="24">
                  <c:v>4.09</c:v>
                </c:pt>
                <c:pt idx="25">
                  <c:v>4.09</c:v>
                </c:pt>
                <c:pt idx="26">
                  <c:v>4.09</c:v>
                </c:pt>
                <c:pt idx="27">
                  <c:v>4.09</c:v>
                </c:pt>
                <c:pt idx="28">
                  <c:v>4.09</c:v>
                </c:pt>
                <c:pt idx="29">
                  <c:v>4.09</c:v>
                </c:pt>
                <c:pt idx="30">
                  <c:v>4.09</c:v>
                </c:pt>
                <c:pt idx="31">
                  <c:v>4.09</c:v>
                </c:pt>
                <c:pt idx="32">
                  <c:v>4.09</c:v>
                </c:pt>
                <c:pt idx="33">
                  <c:v>4.09</c:v>
                </c:pt>
                <c:pt idx="34">
                  <c:v>4.09</c:v>
                </c:pt>
                <c:pt idx="35">
                  <c:v>4.09</c:v>
                </c:pt>
                <c:pt idx="36">
                  <c:v>4.09</c:v>
                </c:pt>
                <c:pt idx="37">
                  <c:v>4.09</c:v>
                </c:pt>
                <c:pt idx="38">
                  <c:v>4.09</c:v>
                </c:pt>
                <c:pt idx="39">
                  <c:v>4.09</c:v>
                </c:pt>
                <c:pt idx="40">
                  <c:v>4.09</c:v>
                </c:pt>
                <c:pt idx="41">
                  <c:v>4.09</c:v>
                </c:pt>
                <c:pt idx="42">
                  <c:v>4.09</c:v>
                </c:pt>
                <c:pt idx="43">
                  <c:v>4.09</c:v>
                </c:pt>
                <c:pt idx="44">
                  <c:v>2.2999999999999998</c:v>
                </c:pt>
                <c:pt idx="45">
                  <c:v>1.4</c:v>
                </c:pt>
                <c:pt idx="46">
                  <c:v>1.6</c:v>
                </c:pt>
                <c:pt idx="47">
                  <c:v>2</c:v>
                </c:pt>
                <c:pt idx="48">
                  <c:v>3.7</c:v>
                </c:pt>
                <c:pt idx="49">
                  <c:v>4.09</c:v>
                </c:pt>
                <c:pt idx="50">
                  <c:v>4.09</c:v>
                </c:pt>
                <c:pt idx="51">
                  <c:v>4.09</c:v>
                </c:pt>
                <c:pt idx="52">
                  <c:v>3.8</c:v>
                </c:pt>
              </c:numCache>
            </c:numRef>
          </c:val>
        </c:ser>
        <c:marker val="1"/>
        <c:axId val="54027008"/>
        <c:axId val="54028544"/>
      </c:lineChart>
      <c:catAx>
        <c:axId val="54027008"/>
        <c:scaling>
          <c:orientation val="minMax"/>
        </c:scaling>
        <c:axPos val="b"/>
        <c:tickLblPos val="nextTo"/>
        <c:crossAx val="54028544"/>
        <c:crosses val="autoZero"/>
        <c:auto val="1"/>
        <c:lblAlgn val="ctr"/>
        <c:lblOffset val="100"/>
      </c:catAx>
      <c:valAx>
        <c:axId val="54028544"/>
        <c:scaling>
          <c:orientation val="minMax"/>
        </c:scaling>
        <c:axPos val="l"/>
        <c:majorGridlines/>
        <c:numFmt formatCode="General" sourceLinked="1"/>
        <c:tickLblPos val="nextTo"/>
        <c:crossAx val="54027008"/>
        <c:crosses val="autoZero"/>
        <c:crossBetween val="between"/>
      </c:valAx>
    </c:plotArea>
    <c:legend>
      <c:legendPos val="r"/>
      <c:layout/>
    </c:legend>
    <c:plotVisOnly val="1"/>
  </c:chart>
  <c:externalData r:id="rId1"/>
</c:chartSpace>
</file>

<file path=ppt/drawings/drawing1.xml><?xml version="1.0" encoding="utf-8"?>
<c:userShapes xmlns:c="http://schemas.openxmlformats.org/drawingml/2006/chart">
  <cdr:relSizeAnchor xmlns:cdr="http://schemas.openxmlformats.org/drawingml/2006/chartDrawing">
    <cdr:from>
      <cdr:x>0.52809</cdr:x>
      <cdr:y>0.21345</cdr:y>
    </cdr:from>
    <cdr:to>
      <cdr:x>0.66012</cdr:x>
      <cdr:y>0.29078</cdr:y>
    </cdr:to>
    <cdr:sp macro="" textlink="">
      <cdr:nvSpPr>
        <cdr:cNvPr id="2" name="TextBox 1"/>
        <cdr:cNvSpPr txBox="1"/>
      </cdr:nvSpPr>
      <cdr:spPr>
        <a:xfrm xmlns:a="http://schemas.openxmlformats.org/drawingml/2006/main">
          <a:off x="2133600" y="841375"/>
          <a:ext cx="5334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200" dirty="0" smtClean="0"/>
            <a:t>3</a:t>
          </a:r>
          <a:endParaRPr lang="en-US" sz="1200"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F5ABB33-AB1D-46C6-AA36-A80B95AEAC9C}" type="datetimeFigureOut">
              <a:rPr lang="en-US" smtClean="0"/>
              <a:pPr/>
              <a:t>5/23/2010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87CA4B9-1618-41BA-B371-C753DFE3D0B2}"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Title slide.</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Both</a:t>
            </a:r>
            <a:r>
              <a:rPr lang="en-US" baseline="0" dirty="0" smtClean="0"/>
              <a:t> during pre-storm diagnoses and in warning operations, can we better detect the difference between a minor runoff scenario, and a significant flash flood?  Part of the warning decision process has traditionally involved using FFG.  Are there more skillful parameters/strategies that could be employed?</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Davis (2000) and Kelsch</a:t>
            </a:r>
            <a:r>
              <a:rPr lang="en-US" baseline="0" dirty="0" smtClean="0"/>
              <a:t> (2001) researched the frequency/behavior of heavy rain bursts (short duration spikes in rainfall rates) in certain flash flood situations.  They concluded that monitoring rainfall rate trends could prove useful in flash flood warning operations, especially in quick response basins.  The work of Davis (2000) and Kelsch (2001) sparked an idea to test this hypothesis for documented flash floods in Central NY and Northeastern PA.</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 the basis for this project, 10 significant flash flood events across</a:t>
            </a:r>
            <a:r>
              <a:rPr lang="en-US" baseline="0" dirty="0" smtClean="0"/>
              <a:t> Central NY and Northeastern PA </a:t>
            </a:r>
            <a:r>
              <a:rPr lang="en-US" dirty="0" smtClean="0"/>
              <a:t>were chosen, between 2002 and the present.  Not surprisingly, warm season cases displayed significantly higher rainfall rates.  </a:t>
            </a:r>
            <a:r>
              <a:rPr lang="en-US" baseline="0" dirty="0" smtClean="0"/>
              <a:t>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Data sources for the project included reflectivity</a:t>
            </a:r>
            <a:r>
              <a:rPr lang="en-US" baseline="0" dirty="0" smtClean="0"/>
              <a:t> and precipitation products from the Binghamton, NY (KBGM) WSR-88D, as well as FFG values from the MARFC.   </a:t>
            </a:r>
            <a:r>
              <a:rPr lang="en-US" dirty="0" smtClean="0"/>
              <a:t>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NWS</a:t>
            </a:r>
            <a:r>
              <a:rPr lang="en-US" baseline="0" dirty="0" smtClean="0"/>
              <a:t> FFMP program gives warning forecasters the opportunity to view instantaneous hourly rates, both in tabulated form (left), and graphical form (right).</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Signals</a:t>
            </a:r>
            <a:r>
              <a:rPr lang="en-US" baseline="0" dirty="0" smtClean="0"/>
              <a:t> the start of the slides for the “Results” section.</a:t>
            </a:r>
            <a:endParaRPr lang="en-US" dirty="0" smtClean="0"/>
          </a:p>
          <a:p>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most cases, substantial flooding accompanied the third</a:t>
            </a:r>
            <a:r>
              <a:rPr lang="en-US" baseline="0" dirty="0" smtClean="0"/>
              <a:t> successive spike in precipitation rates, for a given location.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Comparison of two events from the database: a warm season case (6/19/07) and a cool season one (1/25/10).  Rainfall rates are graphed over</a:t>
            </a:r>
            <a:r>
              <a:rPr lang="en-US" baseline="0" dirty="0" smtClean="0"/>
              <a:t> time.  </a:t>
            </a:r>
            <a:r>
              <a:rPr lang="en-US" dirty="0" smtClean="0"/>
              <a:t>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as in previous slide, with</a:t>
            </a:r>
            <a:r>
              <a:rPr lang="en-US" baseline="0" dirty="0" smtClean="0"/>
              <a:t> long green and black arrows added.  Green arrows represent the times that Flash Flood Warnings were issued, while black arrows represent the times that major flooding was first reported.  Successive spikes in rainfall rates were tabulated by the black numerals along the tops of the graphs.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18</a:t>
            </a:fld>
            <a:endParaRPr lang="en-US" dirty="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data from the last slide.  These two cases both illustrate the propensity for significant</a:t>
            </a:r>
            <a:r>
              <a:rPr lang="en-US" baseline="0" dirty="0" smtClean="0"/>
              <a:t> flooding to accompany the third heavy rain burst for a given event.  In hindsight, active monitoring of these trends could have provided the opportunity for additional LT, upon the expectation of an incoming third wave of heavy rainfall.    </a:t>
            </a:r>
            <a:r>
              <a:rPr lang="en-US" dirty="0" smtClean="0"/>
              <a:t>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19</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a:t>
            </a:r>
            <a:r>
              <a:rPr lang="en-US" baseline="0" dirty="0" smtClean="0"/>
              <a:t> outline of the presentation.</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2</a:t>
            </a:fld>
            <a:endParaRPr lang="en-US" dirty="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our database of warm season flash flood events, substantial flooding usually took place when rainfall amounts had already reached 150-200% of FFG values.  Conversely,</a:t>
            </a:r>
            <a:r>
              <a:rPr lang="en-US" baseline="0" dirty="0" smtClean="0"/>
              <a:t> for the cool season cases, flooding developed when rainfall had only reached 70-90% of FFG values.  Frozen ground surfaces for the latter cases likely intensified runoff potential, and hastened the development of flooding. </a:t>
            </a:r>
            <a:r>
              <a:rPr lang="en-US" dirty="0" smtClean="0"/>
              <a:t>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20</a:t>
            </a:fld>
            <a:endParaRPr lang="en-US" dirty="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this case example</a:t>
            </a:r>
            <a:r>
              <a:rPr lang="en-US" baseline="0" dirty="0" smtClean="0"/>
              <a:t> (6/13/03), flash flooding once again accompanied the third spike in high intensity rainfall (left chart).  On the right-hand side, it is shown that major flooding was not reported until rainfall amounts had reached 150-250% of FFG values, for that particular drainage basin.  Five fatalities resulted from this flash flood in Broome county, NY.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21</a:t>
            </a:fld>
            <a:endParaRPr lang="en-US" dirty="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In this case example</a:t>
            </a:r>
            <a:r>
              <a:rPr lang="en-US" baseline="0" dirty="0" smtClean="0"/>
              <a:t> (1/25/10), flash flooding closely corresponded to the third spike in high intensity rainfall (left chart), once again.  On the right-hand side, it is shown that major flooding took place when rainfall amounts had only reached about 60-70% of FFG values, for that particular drainage basin.  </a:t>
            </a:r>
            <a:endParaRPr lang="en-US" dirty="0" smtClean="0"/>
          </a:p>
          <a:p>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22</a:t>
            </a:fld>
            <a:endParaRPr lang="en-US" dirty="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Signals</a:t>
            </a:r>
            <a:r>
              <a:rPr lang="en-US" baseline="0" dirty="0" smtClean="0"/>
              <a:t> the start of the slides for the “Conclusions / Future Work” section.</a:t>
            </a:r>
            <a:endParaRPr lang="en-US" dirty="0" smtClean="0"/>
          </a:p>
          <a:p>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23</a:t>
            </a:fld>
            <a:endParaRPr lang="en-US" dirty="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Main</a:t>
            </a:r>
            <a:r>
              <a:rPr lang="en-US" baseline="0" dirty="0" smtClean="0"/>
              <a:t> summary points of the presentation:  1) Ascertaining trends in rainfall rates may assist in flash flood prediction.  2) Significant warm season flash floods normally feature rainfall amounts that well eclipse FFG values (at times, they double or triple these values).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24</a:t>
            </a:fld>
            <a:endParaRPr lang="en-US" dirty="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It</a:t>
            </a:r>
            <a:r>
              <a:rPr lang="en-US" baseline="0" dirty="0" smtClean="0"/>
              <a:t> can be especially difficult to achieve proper situational awareness in advance of a flash flood scenario, when ongoing severe weather is occurring.  Looking at PWAT values on forecast model soundings can be misleading, as this parameter is heavily dependent on whether model convective schemes trigger or not, at a particular site.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25</a:t>
            </a:fld>
            <a:endParaRPr lang="en-US" dirty="0"/>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 parameter</a:t>
            </a:r>
            <a:r>
              <a:rPr lang="en-US" baseline="0" dirty="0" smtClean="0"/>
              <a:t> termed “Maximum potential PWAT” is being developed/tested, in order to provide a more reliable indicator for an ensuing flash flood threat, particularly given the expectation of training/repeat cells.  This value is derived, at a specific point, from calculating total column PWAT, assuming saturation along the wet-bulb temperature.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26</a:t>
            </a:fld>
            <a:endParaRPr lang="en-US" dirty="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Graphical illustration</a:t>
            </a:r>
            <a:r>
              <a:rPr lang="en-US" baseline="0" dirty="0" smtClean="0"/>
              <a:t> (right) of how Maximum potential PWAT would be calculated.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27</a:t>
            </a:fld>
            <a:endParaRPr lang="en-US" dirty="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References cited for this presentation.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28</a:t>
            </a:fld>
            <a:endParaRPr lang="en-US" dirty="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Final slide.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29</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Signals</a:t>
            </a:r>
            <a:r>
              <a:rPr lang="en-US" baseline="0" dirty="0" smtClean="0"/>
              <a:t> the start of the slides for the “Motivation” section.</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Published NWS ER Flash Flood</a:t>
            </a:r>
            <a:r>
              <a:rPr lang="en-US" baseline="0" dirty="0" smtClean="0"/>
              <a:t> Warning statistics, from Jan. 1, 2000 to May 15, 2010.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Same as previous slide, except specific performance metrics (POD, FAR, CSI, and lead time information) are highlighted within a blue rectangle.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Line graph, showing published</a:t>
            </a:r>
            <a:r>
              <a:rPr lang="en-US" baseline="0" dirty="0" smtClean="0"/>
              <a:t> yearly (Jan. 1 to Dec. 31) POD, FAR, and CSI values for Flash Flood Warnings, within the ER of the NWS, from 2000 to 2010.  Although POD values have remained fairly constant (near 0.9), FAR numbers have consistently risen since 2006-07.  This increase in FAR is responsible for the steady decline in CSI.</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6</a:t>
            </a:fld>
            <a:endParaRPr lang="en-US"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Bar graphs, showing published</a:t>
            </a:r>
            <a:r>
              <a:rPr lang="en-US" baseline="0" dirty="0" smtClean="0"/>
              <a:t> yearly (Jan. 1 to Dec. 31) Flash Flood Warning LT and percentage of Zero LT statistics, within the ER of the NWS, from 2000 to 2010.  LT have persistently increased and the percentage of Zero LT Flash Flood Warnings have persistently decreased this period.  However, about 1 out of every 6 Flash Flood Warnings in the NWS ER still has no LT.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Main</a:t>
            </a:r>
            <a:r>
              <a:rPr lang="en-US" baseline="0" dirty="0" smtClean="0"/>
              <a:t> take-home points from quick evaluation of regional Flash Flood Warning performance.  </a:t>
            </a:r>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8</a:t>
            </a:fld>
            <a:endParaRPr lang="en-US" dirty="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Signals</a:t>
            </a:r>
            <a:r>
              <a:rPr lang="en-US" baseline="0" dirty="0" smtClean="0"/>
              <a:t> the start of the slides for the “Methodology / Data” section.</a:t>
            </a:r>
            <a:endParaRPr lang="en-US" dirty="0" smtClean="0"/>
          </a:p>
          <a:p>
            <a:endParaRPr lang="en-US" dirty="0"/>
          </a:p>
        </p:txBody>
      </p:sp>
      <p:sp>
        <p:nvSpPr>
          <p:cNvPr id="4" name="Slide Number Placeholder 3"/>
          <p:cNvSpPr>
            <a:spLocks noGrp="1"/>
          </p:cNvSpPr>
          <p:nvPr>
            <p:ph type="sldNum" sz="quarter" idx="10"/>
          </p:nvPr>
        </p:nvSpPr>
        <p:spPr/>
        <p:txBody>
          <a:bodyPr/>
          <a:lstStyle/>
          <a:p>
            <a:fld id="{787CA4B9-1618-41BA-B371-C753DFE3D0B2}" type="slidenum">
              <a:rPr lang="en-US" smtClean="0"/>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2EDC9458-82B4-4505-A0A3-262847C22A4B}" type="datetimeFigureOut">
              <a:rPr lang="en-US" smtClean="0"/>
              <a:pPr/>
              <a:t>5/23/2010</a:t>
            </a:fld>
            <a:endParaRPr lang="en-US" dirty="0"/>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dirty="0"/>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3268C43B-6F62-4562-8138-0D17D835413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DC9458-82B4-4505-A0A3-262847C22A4B}" type="datetimeFigureOut">
              <a:rPr lang="en-US" smtClean="0"/>
              <a:pPr/>
              <a:t>5/23/2010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268C43B-6F62-4562-8138-0D17D8354134}"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DC9458-82B4-4505-A0A3-262847C22A4B}" type="datetimeFigureOut">
              <a:rPr lang="en-US" smtClean="0"/>
              <a:pPr/>
              <a:t>5/23/2010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268C43B-6F62-4562-8138-0D17D8354134}"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EDC9458-82B4-4505-A0A3-262847C22A4B}" type="datetimeFigureOut">
              <a:rPr lang="en-US" smtClean="0"/>
              <a:pPr/>
              <a:t>5/23/2010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268C43B-6F62-4562-8138-0D17D8354134}" type="slidenum">
              <a:rPr lang="en-US" smtClean="0"/>
              <a:pPr/>
              <a:t>‹#›</a:t>
            </a:fld>
            <a:endParaRPr lang="en-US" dirty="0"/>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EDC9458-82B4-4505-A0A3-262847C22A4B}" type="datetimeFigureOut">
              <a:rPr lang="en-US" smtClean="0"/>
              <a:pPr/>
              <a:t>5/23/2010</a:t>
            </a:fld>
            <a:endParaRPr lang="en-US" dirty="0"/>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3268C43B-6F62-4562-8138-0D17D8354134}" type="slidenum">
              <a:rPr lang="en-US" smtClean="0"/>
              <a:pPr/>
              <a:t>‹#›</a:t>
            </a:fld>
            <a:endParaRPr lang="en-US" dirty="0"/>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EDC9458-82B4-4505-A0A3-262847C22A4B}" type="datetimeFigureOut">
              <a:rPr lang="en-US" smtClean="0"/>
              <a:pPr/>
              <a:t>5/23/2010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268C43B-6F62-4562-8138-0D17D8354134}" type="slidenum">
              <a:rPr lang="en-US" smtClean="0"/>
              <a:pPr/>
              <a:t>‹#›</a:t>
            </a:fld>
            <a:endParaRPr lang="en-US" dirty="0"/>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EDC9458-82B4-4505-A0A3-262847C22A4B}" type="datetimeFigureOut">
              <a:rPr lang="en-US" smtClean="0"/>
              <a:pPr/>
              <a:t>5/23/2010</a:t>
            </a:fld>
            <a:endParaRPr lang="en-US" dirty="0"/>
          </a:p>
        </p:txBody>
      </p:sp>
      <p:sp>
        <p:nvSpPr>
          <p:cNvPr id="8" name="Footer Placeholder 7"/>
          <p:cNvSpPr>
            <a:spLocks noGrp="1"/>
          </p:cNvSpPr>
          <p:nvPr>
            <p:ph type="ftr" sz="quarter" idx="11"/>
          </p:nvPr>
        </p:nvSpPr>
        <p:spPr/>
        <p:txBody>
          <a:bodyPr/>
          <a:lstStyle>
            <a:extLst/>
          </a:lstStyle>
          <a:p>
            <a:endParaRPr lang="en-US" dirty="0"/>
          </a:p>
        </p:txBody>
      </p:sp>
      <p:sp>
        <p:nvSpPr>
          <p:cNvPr id="9" name="Slide Number Placeholder 8"/>
          <p:cNvSpPr>
            <a:spLocks noGrp="1"/>
          </p:cNvSpPr>
          <p:nvPr>
            <p:ph type="sldNum" sz="quarter" idx="12"/>
          </p:nvPr>
        </p:nvSpPr>
        <p:spPr/>
        <p:txBody>
          <a:bodyPr/>
          <a:lstStyle>
            <a:extLst/>
          </a:lstStyle>
          <a:p>
            <a:fld id="{3268C43B-6F62-4562-8138-0D17D835413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2EDC9458-82B4-4505-A0A3-262847C22A4B}" type="datetimeFigureOut">
              <a:rPr lang="en-US" smtClean="0"/>
              <a:pPr/>
              <a:t>5/23/2010</a:t>
            </a:fld>
            <a:endParaRPr lang="en-US" dirty="0"/>
          </a:p>
        </p:txBody>
      </p:sp>
      <p:sp>
        <p:nvSpPr>
          <p:cNvPr id="4" name="Footer Placeholder 3"/>
          <p:cNvSpPr>
            <a:spLocks noGrp="1"/>
          </p:cNvSpPr>
          <p:nvPr>
            <p:ph type="ftr" sz="quarter" idx="11"/>
          </p:nvPr>
        </p:nvSpPr>
        <p:spPr/>
        <p:txBody>
          <a:bodyPr/>
          <a:lstStyle>
            <a:extLst/>
          </a:lstStyle>
          <a:p>
            <a:endParaRPr lang="en-US" dirty="0"/>
          </a:p>
        </p:txBody>
      </p:sp>
      <p:sp>
        <p:nvSpPr>
          <p:cNvPr id="5" name="Slide Number Placeholder 4"/>
          <p:cNvSpPr>
            <a:spLocks noGrp="1"/>
          </p:cNvSpPr>
          <p:nvPr>
            <p:ph type="sldNum" sz="quarter" idx="12"/>
          </p:nvPr>
        </p:nvSpPr>
        <p:spPr/>
        <p:txBody>
          <a:bodyPr/>
          <a:lstStyle>
            <a:extLst/>
          </a:lstStyle>
          <a:p>
            <a:fld id="{3268C43B-6F62-4562-8138-0D17D8354134}" type="slidenum">
              <a:rPr lang="en-US" smtClean="0"/>
              <a:pPr/>
              <a:t>‹#›</a:t>
            </a:fld>
            <a:endParaRPr lang="en-US" dirty="0"/>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2EDC9458-82B4-4505-A0A3-262847C22A4B}" type="datetimeFigureOut">
              <a:rPr lang="en-US" smtClean="0"/>
              <a:pPr/>
              <a:t>5/23/2010</a:t>
            </a:fld>
            <a:endParaRPr lang="en-US" dirty="0"/>
          </a:p>
        </p:txBody>
      </p:sp>
      <p:sp>
        <p:nvSpPr>
          <p:cNvPr id="3" name="Footer Placeholder 2"/>
          <p:cNvSpPr>
            <a:spLocks noGrp="1"/>
          </p:cNvSpPr>
          <p:nvPr>
            <p:ph type="ftr" sz="quarter" idx="11"/>
          </p:nvPr>
        </p:nvSpPr>
        <p:spPr/>
        <p:txBody>
          <a:bodyPr/>
          <a:lstStyle>
            <a:extLst/>
          </a:lstStyle>
          <a:p>
            <a:endParaRPr lang="en-US" dirty="0"/>
          </a:p>
        </p:txBody>
      </p:sp>
      <p:sp>
        <p:nvSpPr>
          <p:cNvPr id="4" name="Slide Number Placeholder 3"/>
          <p:cNvSpPr>
            <a:spLocks noGrp="1"/>
          </p:cNvSpPr>
          <p:nvPr>
            <p:ph type="sldNum" sz="quarter" idx="12"/>
          </p:nvPr>
        </p:nvSpPr>
        <p:spPr/>
        <p:txBody>
          <a:bodyPr/>
          <a:lstStyle>
            <a:extLst/>
          </a:lstStyle>
          <a:p>
            <a:fld id="{3268C43B-6F62-4562-8138-0D17D8354134}"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2EDC9458-82B4-4505-A0A3-262847C22A4B}" type="datetimeFigureOut">
              <a:rPr lang="en-US" smtClean="0"/>
              <a:pPr/>
              <a:t>5/23/2010</a:t>
            </a:fld>
            <a:endParaRPr lang="en-US" dirty="0"/>
          </a:p>
        </p:txBody>
      </p:sp>
      <p:sp>
        <p:nvSpPr>
          <p:cNvPr id="6" name="Footer Placeholder 5"/>
          <p:cNvSpPr>
            <a:spLocks noGrp="1"/>
          </p:cNvSpPr>
          <p:nvPr>
            <p:ph type="ftr" sz="quarter" idx="11"/>
          </p:nvPr>
        </p:nvSpPr>
        <p:spPr/>
        <p:txBody>
          <a:bodyPr/>
          <a:lstStyle>
            <a:extLst/>
          </a:lstStyle>
          <a:p>
            <a:endParaRPr lang="en-US" dirty="0"/>
          </a:p>
        </p:txBody>
      </p:sp>
      <p:sp>
        <p:nvSpPr>
          <p:cNvPr id="7" name="Slide Number Placeholder 6"/>
          <p:cNvSpPr>
            <a:spLocks noGrp="1"/>
          </p:cNvSpPr>
          <p:nvPr>
            <p:ph type="sldNum" sz="quarter" idx="12"/>
          </p:nvPr>
        </p:nvSpPr>
        <p:spPr/>
        <p:txBody>
          <a:bodyPr/>
          <a:lstStyle>
            <a:extLst/>
          </a:lstStyle>
          <a:p>
            <a:fld id="{3268C43B-6F62-4562-8138-0D17D8354134}"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dirty="0"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2EDC9458-82B4-4505-A0A3-262847C22A4B}" type="datetimeFigureOut">
              <a:rPr lang="en-US" smtClean="0"/>
              <a:pPr/>
              <a:t>5/23/2010</a:t>
            </a:fld>
            <a:endParaRPr lang="en-US" dirty="0"/>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dirty="0"/>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3268C43B-6F62-4562-8138-0D17D8354134}" type="slidenum">
              <a:rPr lang="en-US" smtClean="0"/>
              <a:pPr/>
              <a:t>‹#›</a:t>
            </a:fld>
            <a:endParaRPr lang="en-US"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dirty="0"/>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2EDC9458-82B4-4505-A0A3-262847C22A4B}" type="datetimeFigureOut">
              <a:rPr lang="en-US" smtClean="0"/>
              <a:pPr/>
              <a:t>5/23/2010</a:t>
            </a:fld>
            <a:endParaRPr lang="en-US" dirty="0"/>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dirty="0"/>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3268C43B-6F62-4562-8138-0D17D8354134}"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notesSlide" Target="../notesSlides/notesSlide14.xml"/><Relationship Id="rId1" Type="http://schemas.openxmlformats.org/officeDocument/2006/relationships/slideLayout" Target="../slideLayouts/slideLayout5.xml"/><Relationship Id="rId4" Type="http://schemas.openxmlformats.org/officeDocument/2006/relationships/image" Target="../media/image4.gif"/></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chart" Target="../charts/chart5.xml"/></Relationships>
</file>

<file path=ppt/slides/_rels/slide18.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chart" Target="../charts/chart7.xml"/></Relationships>
</file>

<file path=ppt/slides/_rels/slide19.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chart" Target="../charts/chart9.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21.xml"/><Relationship Id="rId1" Type="http://schemas.openxmlformats.org/officeDocument/2006/relationships/slideLayout" Target="../slideLayouts/slideLayout5.xml"/><Relationship Id="rId4" Type="http://schemas.openxmlformats.org/officeDocument/2006/relationships/chart" Target="../charts/chart11.xml"/></Relationships>
</file>

<file path=ppt/slides/_rels/slide22.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22.xml"/><Relationship Id="rId1" Type="http://schemas.openxmlformats.org/officeDocument/2006/relationships/slideLayout" Target="../slideLayouts/slideLayout5.xml"/><Relationship Id="rId4" Type="http://schemas.openxmlformats.org/officeDocument/2006/relationships/chart" Target="../charts/char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notesSlide" Target="../notesSlides/notesSlide27.xml"/><Relationship Id="rId1" Type="http://schemas.openxmlformats.org/officeDocument/2006/relationships/slideLayout" Target="../slideLayouts/slideLayout5.xml"/><Relationship Id="rId4" Type="http://schemas.openxmlformats.org/officeDocument/2006/relationships/image" Target="../media/image6.gi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chart" Target="../charts/char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Flash Flood Warning Performance Improvement</a:t>
            </a:r>
            <a:endParaRPr lang="en-US" dirty="0"/>
          </a:p>
        </p:txBody>
      </p:sp>
      <p:sp>
        <p:nvSpPr>
          <p:cNvPr id="3" name="Subtitle 2"/>
          <p:cNvSpPr>
            <a:spLocks noGrp="1"/>
          </p:cNvSpPr>
          <p:nvPr>
            <p:ph type="subTitle" idx="1"/>
          </p:nvPr>
        </p:nvSpPr>
        <p:spPr/>
        <p:txBody>
          <a:bodyPr>
            <a:normAutofit fontScale="70000" lnSpcReduction="20000"/>
          </a:bodyPr>
          <a:lstStyle/>
          <a:p>
            <a:r>
              <a:rPr lang="en-US" dirty="0" smtClean="0"/>
              <a:t>Michael L. Jurewicz, Sr.</a:t>
            </a:r>
          </a:p>
          <a:p>
            <a:r>
              <a:rPr lang="en-US" dirty="0" smtClean="0"/>
              <a:t>NOAA/NWS, Binghamton, NY</a:t>
            </a:r>
          </a:p>
          <a:p>
            <a:r>
              <a:rPr lang="en-US" dirty="0" smtClean="0"/>
              <a:t>ER Flash Flood Workshop, Wilkes-Barre, PA</a:t>
            </a:r>
          </a:p>
          <a:p>
            <a:r>
              <a:rPr lang="en-US" dirty="0" smtClean="0"/>
              <a:t>June 3, 2010</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Significant flash flood vs. “nuisance” runoff event</a:t>
            </a:r>
          </a:p>
          <a:p>
            <a:pPr lvl="1"/>
            <a:r>
              <a:rPr lang="en-US" dirty="0" smtClean="0"/>
              <a:t>Pre-storm assessments</a:t>
            </a:r>
          </a:p>
          <a:p>
            <a:pPr lvl="1"/>
            <a:r>
              <a:rPr lang="en-US" dirty="0" smtClean="0"/>
              <a:t>Warning operations</a:t>
            </a:r>
          </a:p>
          <a:p>
            <a:r>
              <a:rPr lang="en-US" dirty="0" smtClean="0"/>
              <a:t>An established “tool of the trade” for warning decision making</a:t>
            </a:r>
          </a:p>
          <a:p>
            <a:pPr lvl="1"/>
            <a:r>
              <a:rPr lang="en-US" dirty="0" smtClean="0"/>
              <a:t>Flash Flood Guidance (FFG) vs. radar estimated / observed rainfall</a:t>
            </a:r>
          </a:p>
          <a:p>
            <a:pPr lvl="2"/>
            <a:r>
              <a:rPr lang="en-US" dirty="0" smtClean="0"/>
              <a:t>FFG improvements over time (county-wide values down to gridded basin specific)</a:t>
            </a:r>
          </a:p>
          <a:p>
            <a:r>
              <a:rPr lang="en-US" dirty="0" smtClean="0"/>
              <a:t>What else can we look at ? </a:t>
            </a:r>
            <a:endParaRPr lang="en-US" dirty="0"/>
          </a:p>
        </p:txBody>
      </p:sp>
      <p:sp>
        <p:nvSpPr>
          <p:cNvPr id="3" name="Title 2"/>
          <p:cNvSpPr>
            <a:spLocks noGrp="1"/>
          </p:cNvSpPr>
          <p:nvPr>
            <p:ph type="title"/>
          </p:nvPr>
        </p:nvSpPr>
        <p:spPr/>
        <p:txBody>
          <a:bodyPr/>
          <a:lstStyle/>
          <a:p>
            <a:r>
              <a:rPr lang="en-US" dirty="0" smtClean="0"/>
              <a:t>Can We Better Differentiate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Previous research by Davis (2000) and Kelsch (2001)</a:t>
            </a:r>
          </a:p>
          <a:p>
            <a:pPr lvl="1"/>
            <a:r>
              <a:rPr lang="en-US" dirty="0" smtClean="0"/>
              <a:t>Frequency of short-duration bursts vs. FFG / cumulative rainfall ratios</a:t>
            </a:r>
          </a:p>
          <a:p>
            <a:pPr lvl="2"/>
            <a:r>
              <a:rPr lang="en-US" dirty="0" smtClean="0"/>
              <a:t>Main suggestion: Monitoring instantaneous rate trends may be at least as important as using FFG (especially in fast responding watersheds)</a:t>
            </a:r>
          </a:p>
          <a:p>
            <a:r>
              <a:rPr lang="en-US" dirty="0" smtClean="0"/>
              <a:t>Utilized archived data (WES / NCDC) to test this idea</a:t>
            </a:r>
          </a:p>
          <a:p>
            <a:pPr lvl="1"/>
            <a:r>
              <a:rPr lang="en-US" dirty="0" smtClean="0"/>
              <a:t>Can the results help us gain skill in flash flood situations ? </a:t>
            </a:r>
            <a:endParaRPr lang="en-US" dirty="0"/>
          </a:p>
        </p:txBody>
      </p:sp>
      <p:sp>
        <p:nvSpPr>
          <p:cNvPr id="3" name="Title 2"/>
          <p:cNvSpPr>
            <a:spLocks noGrp="1"/>
          </p:cNvSpPr>
          <p:nvPr>
            <p:ph type="title"/>
          </p:nvPr>
        </p:nvSpPr>
        <p:spPr/>
        <p:txBody>
          <a:bodyPr/>
          <a:lstStyle/>
          <a:p>
            <a:r>
              <a:rPr lang="en-US" dirty="0" smtClean="0"/>
              <a:t>Looking Back to Go Forward</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Selected 10 major flash flood events from NY / PA since 2002</a:t>
            </a:r>
          </a:p>
          <a:p>
            <a:pPr lvl="1"/>
            <a:r>
              <a:rPr lang="en-US" dirty="0" smtClean="0"/>
              <a:t>Combined costs:</a:t>
            </a:r>
          </a:p>
          <a:p>
            <a:pPr lvl="2"/>
            <a:r>
              <a:rPr lang="en-US" dirty="0" smtClean="0"/>
              <a:t>11 fatalities</a:t>
            </a:r>
          </a:p>
          <a:p>
            <a:pPr lvl="2"/>
            <a:r>
              <a:rPr lang="en-US" dirty="0" smtClean="0"/>
              <a:t>At least hundreds of millions of dollars in damages</a:t>
            </a:r>
          </a:p>
          <a:p>
            <a:pPr lvl="1"/>
            <a:r>
              <a:rPr lang="en-US" dirty="0" smtClean="0"/>
              <a:t>Other numbers:</a:t>
            </a:r>
          </a:p>
          <a:p>
            <a:pPr lvl="2"/>
            <a:r>
              <a:rPr lang="en-US" dirty="0" smtClean="0"/>
              <a:t>Warm season cases:</a:t>
            </a:r>
          </a:p>
          <a:p>
            <a:pPr lvl="3"/>
            <a:r>
              <a:rPr lang="en-US" dirty="0" smtClean="0"/>
              <a:t>Averaged 6-7” rainfall / 3 hours</a:t>
            </a:r>
          </a:p>
          <a:p>
            <a:pPr lvl="3"/>
            <a:r>
              <a:rPr lang="en-US" dirty="0" smtClean="0"/>
              <a:t>Maximum: 10+” on 6/19/07 (Colchester, NY)</a:t>
            </a:r>
          </a:p>
          <a:p>
            <a:pPr lvl="2"/>
            <a:r>
              <a:rPr lang="en-US" dirty="0" smtClean="0"/>
              <a:t>Cool season cases (2):</a:t>
            </a:r>
          </a:p>
          <a:p>
            <a:pPr lvl="3"/>
            <a:r>
              <a:rPr lang="en-US" dirty="0" smtClean="0"/>
              <a:t>Averaged 2-3” rainfall / 2 hours </a:t>
            </a:r>
          </a:p>
        </p:txBody>
      </p:sp>
      <p:sp>
        <p:nvSpPr>
          <p:cNvPr id="3" name="Title 2"/>
          <p:cNvSpPr>
            <a:spLocks noGrp="1"/>
          </p:cNvSpPr>
          <p:nvPr>
            <p:ph type="title"/>
          </p:nvPr>
        </p:nvSpPr>
        <p:spPr/>
        <p:txBody>
          <a:bodyPr/>
          <a:lstStyle/>
          <a:p>
            <a:r>
              <a:rPr lang="en-US" dirty="0" smtClean="0"/>
              <a:t>Database</a:t>
            </a: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For our selected events, we evaluated the following data:</a:t>
            </a:r>
          </a:p>
          <a:p>
            <a:pPr lvl="1"/>
            <a:r>
              <a:rPr lang="en-US" dirty="0" smtClean="0"/>
              <a:t>KBGM WSR 88-D </a:t>
            </a:r>
          </a:p>
          <a:p>
            <a:pPr lvl="2"/>
            <a:r>
              <a:rPr lang="en-US" dirty="0" smtClean="0"/>
              <a:t>0.5 Degree Base / Composite reflectivity</a:t>
            </a:r>
          </a:p>
          <a:p>
            <a:pPr lvl="2"/>
            <a:r>
              <a:rPr lang="en-US" dirty="0" smtClean="0"/>
              <a:t>1-hour estimated instantaneous rates</a:t>
            </a:r>
          </a:p>
          <a:p>
            <a:pPr lvl="2"/>
            <a:r>
              <a:rPr lang="en-US" dirty="0" smtClean="0"/>
              <a:t>1-hour, 3-hour, and storm total estimated rainfall</a:t>
            </a:r>
          </a:p>
          <a:p>
            <a:pPr lvl="1"/>
            <a:r>
              <a:rPr lang="en-US" dirty="0" smtClean="0"/>
              <a:t>1-hour and 3-hour FFG (MARFC)</a:t>
            </a:r>
          </a:p>
          <a:p>
            <a:pPr lvl="2"/>
            <a:r>
              <a:rPr lang="en-US" dirty="0" smtClean="0"/>
              <a:t>Unavailable for one of the cases</a:t>
            </a:r>
          </a:p>
          <a:p>
            <a:r>
              <a:rPr lang="en-US" dirty="0" smtClean="0"/>
              <a:t>Graphically compared the following</a:t>
            </a:r>
          </a:p>
          <a:p>
            <a:pPr lvl="1"/>
            <a:r>
              <a:rPr lang="en-US" dirty="0" smtClean="0"/>
              <a:t>Instantaneous rates over time</a:t>
            </a:r>
          </a:p>
          <a:p>
            <a:pPr lvl="1"/>
            <a:r>
              <a:rPr lang="en-US" dirty="0" smtClean="0"/>
              <a:t>Ratios of accumulated rainfall to FFG</a:t>
            </a:r>
            <a:endParaRPr lang="en-US" dirty="0"/>
          </a:p>
        </p:txBody>
      </p:sp>
      <p:sp>
        <p:nvSpPr>
          <p:cNvPr id="3" name="Title 2"/>
          <p:cNvSpPr>
            <a:spLocks noGrp="1"/>
          </p:cNvSpPr>
          <p:nvPr>
            <p:ph type="title"/>
          </p:nvPr>
        </p:nvSpPr>
        <p:spPr/>
        <p:txBody>
          <a:bodyPr/>
          <a:lstStyle/>
          <a:p>
            <a:r>
              <a:rPr lang="en-US" dirty="0" smtClean="0"/>
              <a:t>Testing the Hypothesis</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Rainfall Rates and FFMP</a:t>
            </a:r>
            <a:endParaRPr lang="en-US" dirty="0"/>
          </a:p>
        </p:txBody>
      </p:sp>
      <p:sp>
        <p:nvSpPr>
          <p:cNvPr id="3" name="Text Placeholder 2"/>
          <p:cNvSpPr>
            <a:spLocks noGrp="1"/>
          </p:cNvSpPr>
          <p:nvPr>
            <p:ph type="body" idx="1"/>
          </p:nvPr>
        </p:nvSpPr>
        <p:spPr/>
        <p:txBody>
          <a:bodyPr/>
          <a:lstStyle/>
          <a:p>
            <a:r>
              <a:rPr lang="en-US" dirty="0" smtClean="0"/>
              <a:t>Threat Basin Table</a:t>
            </a:r>
            <a:endParaRPr lang="en-US" dirty="0"/>
          </a:p>
        </p:txBody>
      </p:sp>
      <p:sp>
        <p:nvSpPr>
          <p:cNvPr id="4" name="Text Placeholder 3"/>
          <p:cNvSpPr>
            <a:spLocks noGrp="1"/>
          </p:cNvSpPr>
          <p:nvPr>
            <p:ph type="body" sz="half" idx="3"/>
          </p:nvPr>
        </p:nvSpPr>
        <p:spPr/>
        <p:txBody>
          <a:bodyPr/>
          <a:lstStyle/>
          <a:p>
            <a:r>
              <a:rPr lang="en-US" dirty="0" smtClean="0"/>
              <a:t>Basin Trend Graphs</a:t>
            </a:r>
            <a:endParaRPr lang="en-US" dirty="0"/>
          </a:p>
        </p:txBody>
      </p:sp>
      <p:pic>
        <p:nvPicPr>
          <p:cNvPr id="7" name="Content Placeholder 6" descr="FFMP_table.gif"/>
          <p:cNvPicPr>
            <a:picLocks noGrp="1" noChangeAspect="1"/>
          </p:cNvPicPr>
          <p:nvPr>
            <p:ph sz="quarter" idx="2"/>
          </p:nvPr>
        </p:nvPicPr>
        <p:blipFill>
          <a:blip r:embed="rId3" cstate="print"/>
          <a:stretch>
            <a:fillRect/>
          </a:stretch>
        </p:blipFill>
        <p:spPr>
          <a:xfrm>
            <a:off x="457200" y="1736939"/>
            <a:ext cx="4040188" cy="3357135"/>
          </a:xfrm>
        </p:spPr>
      </p:pic>
      <p:pic>
        <p:nvPicPr>
          <p:cNvPr id="8" name="Content Placeholder 7" descr="FFMP_basin_table.gif"/>
          <p:cNvPicPr>
            <a:picLocks noGrp="1" noChangeAspect="1"/>
          </p:cNvPicPr>
          <p:nvPr>
            <p:ph sz="quarter" idx="4"/>
          </p:nvPr>
        </p:nvPicPr>
        <p:blipFill>
          <a:blip r:embed="rId4" cstate="print"/>
          <a:stretch>
            <a:fillRect/>
          </a:stretch>
        </p:blipFill>
        <p:spPr>
          <a:xfrm>
            <a:off x="4645723" y="1752600"/>
            <a:ext cx="4041077" cy="3276601"/>
          </a:xfrm>
        </p:spPr>
      </p:pic>
      <p:sp>
        <p:nvSpPr>
          <p:cNvPr id="9" name="Rectangle 8"/>
          <p:cNvSpPr/>
          <p:nvPr/>
        </p:nvSpPr>
        <p:spPr>
          <a:xfrm>
            <a:off x="1600200" y="2895600"/>
            <a:ext cx="533400" cy="19812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11" name="Straight Arrow Connector 10"/>
          <p:cNvCxnSpPr/>
          <p:nvPr/>
        </p:nvCxnSpPr>
        <p:spPr>
          <a:xfrm rot="10800000">
            <a:off x="1371600" y="3581400"/>
            <a:ext cx="609600" cy="381000"/>
          </a:xfrm>
          <a:prstGeom prst="straightConnector1">
            <a:avLst/>
          </a:prstGeom>
          <a:ln w="25400">
            <a:tailEnd type="arrow"/>
          </a:ln>
        </p:spPr>
        <p:style>
          <a:lnRef idx="1">
            <a:schemeClr val="accent1"/>
          </a:lnRef>
          <a:fillRef idx="0">
            <a:schemeClr val="accent1"/>
          </a:fillRef>
          <a:effectRef idx="0">
            <a:schemeClr val="accent1"/>
          </a:effectRef>
          <a:fontRef idx="minor">
            <a:schemeClr val="tx1"/>
          </a:fontRef>
        </p:style>
      </p:cxnSp>
      <p:sp>
        <p:nvSpPr>
          <p:cNvPr id="15" name="TextBox 14"/>
          <p:cNvSpPr txBox="1"/>
          <p:nvPr/>
        </p:nvSpPr>
        <p:spPr>
          <a:xfrm>
            <a:off x="457200" y="2438400"/>
            <a:ext cx="1295400" cy="2308324"/>
          </a:xfrm>
          <a:prstGeom prst="rect">
            <a:avLst/>
          </a:prstGeom>
          <a:noFill/>
        </p:spPr>
        <p:txBody>
          <a:bodyPr wrap="square" rtlCol="0">
            <a:spAutoFit/>
          </a:bodyPr>
          <a:lstStyle/>
          <a:p>
            <a:r>
              <a:rPr lang="en-US" b="1" dirty="0" smtClean="0">
                <a:solidFill>
                  <a:schemeClr val="bg1"/>
                </a:solidFill>
              </a:rPr>
              <a:t>Rainfall rates tracked every volume scan, basin by basin</a:t>
            </a:r>
            <a:endParaRPr lang="en-US" b="1" dirty="0">
              <a:solidFill>
                <a:schemeClr val="bg1"/>
              </a:solidFill>
            </a:endParaRPr>
          </a:p>
        </p:txBody>
      </p:sp>
      <p:sp>
        <p:nvSpPr>
          <p:cNvPr id="16" name="TextBox 15"/>
          <p:cNvSpPr txBox="1"/>
          <p:nvPr/>
        </p:nvSpPr>
        <p:spPr>
          <a:xfrm>
            <a:off x="5029200" y="2209800"/>
            <a:ext cx="2895600" cy="1200329"/>
          </a:xfrm>
          <a:prstGeom prst="rect">
            <a:avLst/>
          </a:prstGeom>
          <a:noFill/>
        </p:spPr>
        <p:txBody>
          <a:bodyPr wrap="square" rtlCol="0">
            <a:spAutoFit/>
          </a:bodyPr>
          <a:lstStyle/>
          <a:p>
            <a:r>
              <a:rPr lang="en-US" dirty="0" smtClean="0"/>
              <a:t>Instantaneous hourly rates, accumulated rainfall, and FFG can all be displayed graphically</a:t>
            </a:r>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Flash Flood Warning Performance Improvement</a:t>
            </a:r>
            <a:endParaRPr lang="en-US" dirty="0"/>
          </a:p>
        </p:txBody>
      </p:sp>
      <p:sp>
        <p:nvSpPr>
          <p:cNvPr id="3" name="Text Placeholder 2"/>
          <p:cNvSpPr>
            <a:spLocks noGrp="1"/>
          </p:cNvSpPr>
          <p:nvPr>
            <p:ph type="body" idx="1"/>
          </p:nvPr>
        </p:nvSpPr>
        <p:spPr/>
        <p:txBody>
          <a:bodyPr>
            <a:normAutofit/>
          </a:bodyPr>
          <a:lstStyle/>
          <a:p>
            <a:r>
              <a:rPr lang="en-US" sz="3200" i="1" dirty="0" smtClean="0"/>
              <a:t>Results</a:t>
            </a:r>
            <a:endParaRPr lang="en-US" sz="3200" i="1"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In the majority of cases (8 / 10), initial reports of major flooding coincided with the </a:t>
            </a:r>
            <a:r>
              <a:rPr lang="en-US" i="1" dirty="0" smtClean="0"/>
              <a:t>third burst </a:t>
            </a:r>
            <a:r>
              <a:rPr lang="en-US" dirty="0" smtClean="0"/>
              <a:t>of high intensity rainfall</a:t>
            </a:r>
          </a:p>
          <a:p>
            <a:pPr lvl="1"/>
            <a:r>
              <a:rPr lang="en-US" dirty="0" smtClean="0"/>
              <a:t>Specific rainfall rates were relative (air mass / season dependent)</a:t>
            </a:r>
          </a:p>
          <a:p>
            <a:pPr lvl="1"/>
            <a:endParaRPr lang="en-US" dirty="0"/>
          </a:p>
        </p:txBody>
      </p:sp>
      <p:sp>
        <p:nvSpPr>
          <p:cNvPr id="3" name="Title 2"/>
          <p:cNvSpPr>
            <a:spLocks noGrp="1"/>
          </p:cNvSpPr>
          <p:nvPr>
            <p:ph type="title"/>
          </p:nvPr>
        </p:nvSpPr>
        <p:spPr/>
        <p:txBody>
          <a:bodyPr>
            <a:normAutofit/>
          </a:bodyPr>
          <a:lstStyle/>
          <a:p>
            <a:r>
              <a:rPr lang="en-US" dirty="0" smtClean="0"/>
              <a:t>Heavy Rain Bursts </a:t>
            </a:r>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Rates vs. Times Examples</a:t>
            </a:r>
            <a:endParaRPr lang="en-US" dirty="0"/>
          </a:p>
        </p:txBody>
      </p:sp>
      <p:sp>
        <p:nvSpPr>
          <p:cNvPr id="3" name="Text Placeholder 2"/>
          <p:cNvSpPr>
            <a:spLocks noGrp="1"/>
          </p:cNvSpPr>
          <p:nvPr>
            <p:ph type="body" idx="1"/>
          </p:nvPr>
        </p:nvSpPr>
        <p:spPr/>
        <p:txBody>
          <a:bodyPr/>
          <a:lstStyle/>
          <a:p>
            <a:r>
              <a:rPr lang="en-US" dirty="0" smtClean="0"/>
              <a:t>June 19, 2007</a:t>
            </a:r>
            <a:endParaRPr lang="en-US" dirty="0"/>
          </a:p>
        </p:txBody>
      </p:sp>
      <p:sp>
        <p:nvSpPr>
          <p:cNvPr id="4" name="Text Placeholder 3"/>
          <p:cNvSpPr>
            <a:spLocks noGrp="1"/>
          </p:cNvSpPr>
          <p:nvPr>
            <p:ph type="body" sz="half" idx="3"/>
          </p:nvPr>
        </p:nvSpPr>
        <p:spPr/>
        <p:txBody>
          <a:bodyPr/>
          <a:lstStyle/>
          <a:p>
            <a:r>
              <a:rPr lang="en-US" dirty="0" smtClean="0"/>
              <a:t>January 25, 2010</a:t>
            </a:r>
            <a:endParaRPr lang="en-US" dirty="0"/>
          </a:p>
        </p:txBody>
      </p:sp>
      <p:graphicFrame>
        <p:nvGraphicFramePr>
          <p:cNvPr id="7" name="Content Placeholder 6"/>
          <p:cNvGraphicFramePr>
            <a:graphicFrameLocks noGrp="1"/>
          </p:cNvGraphicFramePr>
          <p:nvPr>
            <p:ph sz="quarter" idx="4"/>
          </p:nvPr>
        </p:nvGraphicFramePr>
        <p:xfrm>
          <a:off x="4645025" y="1444625"/>
          <a:ext cx="4041775" cy="39417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2"/>
          </p:nvPr>
        </p:nvGraphicFramePr>
        <p:xfrm>
          <a:off x="457200" y="1444625"/>
          <a:ext cx="4040188" cy="394176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FFW vs. Actual Flooding</a:t>
            </a:r>
            <a:endParaRPr lang="en-US" dirty="0"/>
          </a:p>
        </p:txBody>
      </p:sp>
      <p:sp>
        <p:nvSpPr>
          <p:cNvPr id="3" name="Text Placeholder 2"/>
          <p:cNvSpPr>
            <a:spLocks noGrp="1"/>
          </p:cNvSpPr>
          <p:nvPr>
            <p:ph type="body" idx="1"/>
          </p:nvPr>
        </p:nvSpPr>
        <p:spPr/>
        <p:txBody>
          <a:bodyPr/>
          <a:lstStyle/>
          <a:p>
            <a:r>
              <a:rPr lang="en-US" dirty="0" smtClean="0"/>
              <a:t>June 19, 2007</a:t>
            </a:r>
            <a:endParaRPr lang="en-US" dirty="0"/>
          </a:p>
        </p:txBody>
      </p:sp>
      <p:sp>
        <p:nvSpPr>
          <p:cNvPr id="4" name="Text Placeholder 3"/>
          <p:cNvSpPr>
            <a:spLocks noGrp="1"/>
          </p:cNvSpPr>
          <p:nvPr>
            <p:ph type="body" sz="half" idx="3"/>
          </p:nvPr>
        </p:nvSpPr>
        <p:spPr/>
        <p:txBody>
          <a:bodyPr/>
          <a:lstStyle/>
          <a:p>
            <a:r>
              <a:rPr lang="en-US" dirty="0" smtClean="0"/>
              <a:t>January 25, 2010</a:t>
            </a:r>
            <a:endParaRPr lang="en-US" dirty="0"/>
          </a:p>
        </p:txBody>
      </p:sp>
      <p:graphicFrame>
        <p:nvGraphicFramePr>
          <p:cNvPr id="7" name="Content Placeholder 6"/>
          <p:cNvGraphicFramePr>
            <a:graphicFrameLocks noGrp="1"/>
          </p:cNvGraphicFramePr>
          <p:nvPr>
            <p:ph sz="quarter" idx="4"/>
          </p:nvPr>
        </p:nvGraphicFramePr>
        <p:xfrm>
          <a:off x="4645025" y="1444625"/>
          <a:ext cx="4041775" cy="39417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2"/>
          </p:nvPr>
        </p:nvGraphicFramePr>
        <p:xfrm>
          <a:off x="457200" y="1444625"/>
          <a:ext cx="4040188" cy="3941763"/>
        </p:xfrm>
        <a:graphic>
          <a:graphicData uri="http://schemas.openxmlformats.org/drawingml/2006/chart">
            <c:chart xmlns:c="http://schemas.openxmlformats.org/drawingml/2006/chart" xmlns:r="http://schemas.openxmlformats.org/officeDocument/2006/relationships" r:id="rId4"/>
          </a:graphicData>
        </a:graphic>
      </p:graphicFrame>
      <p:cxnSp>
        <p:nvCxnSpPr>
          <p:cNvPr id="10" name="Straight Arrow Connector 9"/>
          <p:cNvCxnSpPr/>
          <p:nvPr/>
        </p:nvCxnSpPr>
        <p:spPr>
          <a:xfrm rot="5400000" flipH="1" flipV="1">
            <a:off x="1600200" y="3429000"/>
            <a:ext cx="2590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1295400" y="3429000"/>
            <a:ext cx="2590800" cy="158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flipV="1">
            <a:off x="5753894" y="3618706"/>
            <a:ext cx="2209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5677694" y="3618706"/>
            <a:ext cx="2209800" cy="158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990600" y="2133600"/>
            <a:ext cx="152400" cy="276999"/>
          </a:xfrm>
          <a:prstGeom prst="rect">
            <a:avLst/>
          </a:prstGeom>
          <a:noFill/>
        </p:spPr>
        <p:txBody>
          <a:bodyPr wrap="square" rtlCol="0">
            <a:spAutoFit/>
          </a:bodyPr>
          <a:lstStyle/>
          <a:p>
            <a:r>
              <a:rPr lang="en-US" sz="1200" dirty="0" smtClean="0"/>
              <a:t>1</a:t>
            </a:r>
            <a:endParaRPr lang="en-US" sz="1200" dirty="0"/>
          </a:p>
        </p:txBody>
      </p:sp>
      <p:sp>
        <p:nvSpPr>
          <p:cNvPr id="26" name="TextBox 25"/>
          <p:cNvSpPr txBox="1"/>
          <p:nvPr/>
        </p:nvSpPr>
        <p:spPr>
          <a:xfrm>
            <a:off x="1676400" y="2133600"/>
            <a:ext cx="228600" cy="276999"/>
          </a:xfrm>
          <a:prstGeom prst="rect">
            <a:avLst/>
          </a:prstGeom>
          <a:noFill/>
        </p:spPr>
        <p:txBody>
          <a:bodyPr wrap="square" rtlCol="0">
            <a:spAutoFit/>
          </a:bodyPr>
          <a:lstStyle/>
          <a:p>
            <a:r>
              <a:rPr lang="en-US" sz="1200" dirty="0" smtClean="0"/>
              <a:t>2</a:t>
            </a:r>
            <a:endParaRPr lang="en-US" sz="1200" dirty="0"/>
          </a:p>
        </p:txBody>
      </p:sp>
      <p:sp>
        <p:nvSpPr>
          <p:cNvPr id="27" name="TextBox 26"/>
          <p:cNvSpPr txBox="1"/>
          <p:nvPr/>
        </p:nvSpPr>
        <p:spPr>
          <a:xfrm>
            <a:off x="2209800" y="2133600"/>
            <a:ext cx="304800" cy="276999"/>
          </a:xfrm>
          <a:prstGeom prst="rect">
            <a:avLst/>
          </a:prstGeom>
          <a:noFill/>
        </p:spPr>
        <p:txBody>
          <a:bodyPr wrap="square" rtlCol="0">
            <a:spAutoFit/>
          </a:bodyPr>
          <a:lstStyle/>
          <a:p>
            <a:r>
              <a:rPr lang="en-US" sz="1200" dirty="0" smtClean="0"/>
              <a:t>3</a:t>
            </a:r>
            <a:endParaRPr lang="en-US" sz="1200" dirty="0"/>
          </a:p>
        </p:txBody>
      </p:sp>
      <p:sp>
        <p:nvSpPr>
          <p:cNvPr id="28" name="TextBox 27"/>
          <p:cNvSpPr txBox="1"/>
          <p:nvPr/>
        </p:nvSpPr>
        <p:spPr>
          <a:xfrm>
            <a:off x="5791200" y="3505200"/>
            <a:ext cx="228600" cy="276999"/>
          </a:xfrm>
          <a:prstGeom prst="rect">
            <a:avLst/>
          </a:prstGeom>
          <a:noFill/>
        </p:spPr>
        <p:txBody>
          <a:bodyPr wrap="square" rtlCol="0">
            <a:spAutoFit/>
          </a:bodyPr>
          <a:lstStyle/>
          <a:p>
            <a:r>
              <a:rPr lang="en-US" sz="1200" dirty="0" smtClean="0"/>
              <a:t>1</a:t>
            </a:r>
            <a:endParaRPr lang="en-US" sz="1200" dirty="0"/>
          </a:p>
        </p:txBody>
      </p:sp>
      <p:sp>
        <p:nvSpPr>
          <p:cNvPr id="29" name="TextBox 28"/>
          <p:cNvSpPr txBox="1"/>
          <p:nvPr/>
        </p:nvSpPr>
        <p:spPr>
          <a:xfrm>
            <a:off x="6324600" y="3505200"/>
            <a:ext cx="304800" cy="276999"/>
          </a:xfrm>
          <a:prstGeom prst="rect">
            <a:avLst/>
          </a:prstGeom>
          <a:noFill/>
        </p:spPr>
        <p:txBody>
          <a:bodyPr wrap="square" rtlCol="0">
            <a:spAutoFit/>
          </a:bodyPr>
          <a:lstStyle/>
          <a:p>
            <a:r>
              <a:rPr lang="en-US" sz="1200" dirty="0" smtClean="0"/>
              <a:t>2</a:t>
            </a:r>
            <a:endParaRPr lang="en-US" sz="1200" dirty="0"/>
          </a:p>
        </p:txBody>
      </p:sp>
      <p:sp>
        <p:nvSpPr>
          <p:cNvPr id="30" name="TextBox 29"/>
          <p:cNvSpPr txBox="1"/>
          <p:nvPr/>
        </p:nvSpPr>
        <p:spPr>
          <a:xfrm>
            <a:off x="6781800" y="2362200"/>
            <a:ext cx="304800" cy="276999"/>
          </a:xfrm>
          <a:prstGeom prst="rect">
            <a:avLst/>
          </a:prstGeom>
          <a:noFill/>
        </p:spPr>
        <p:txBody>
          <a:bodyPr wrap="square" rtlCol="0">
            <a:spAutoFit/>
          </a:bodyPr>
          <a:lstStyle/>
          <a:p>
            <a:r>
              <a:rPr lang="en-US" sz="1200" dirty="0" smtClean="0"/>
              <a:t>3</a:t>
            </a:r>
            <a:endParaRPr lang="en-US" sz="1200" dirty="0"/>
          </a:p>
        </p:txBody>
      </p:sp>
      <p:sp>
        <p:nvSpPr>
          <p:cNvPr id="31" name="TextBox 30"/>
          <p:cNvSpPr txBox="1"/>
          <p:nvPr/>
        </p:nvSpPr>
        <p:spPr>
          <a:xfrm>
            <a:off x="2895600" y="5410200"/>
            <a:ext cx="1600200" cy="830997"/>
          </a:xfrm>
          <a:prstGeom prst="rect">
            <a:avLst/>
          </a:prstGeom>
          <a:noFill/>
        </p:spPr>
        <p:txBody>
          <a:bodyPr wrap="square" rtlCol="0">
            <a:spAutoFit/>
          </a:bodyPr>
          <a:lstStyle/>
          <a:p>
            <a:r>
              <a:rPr lang="en-US" sz="1200" dirty="0" smtClean="0"/>
              <a:t>Black = Major Flooding</a:t>
            </a:r>
          </a:p>
          <a:p>
            <a:r>
              <a:rPr lang="en-US" sz="1200" dirty="0" smtClean="0"/>
              <a:t>Green = FFW Issuance</a:t>
            </a:r>
            <a:endParaRPr lang="en-US" sz="1200" dirty="0"/>
          </a:p>
        </p:txBody>
      </p:sp>
      <p:sp>
        <p:nvSpPr>
          <p:cNvPr id="32" name="TextBox 31"/>
          <p:cNvSpPr txBox="1"/>
          <p:nvPr/>
        </p:nvSpPr>
        <p:spPr>
          <a:xfrm>
            <a:off x="7467600" y="5410200"/>
            <a:ext cx="1219200" cy="1015663"/>
          </a:xfrm>
          <a:prstGeom prst="rect">
            <a:avLst/>
          </a:prstGeom>
          <a:noFill/>
        </p:spPr>
        <p:txBody>
          <a:bodyPr wrap="square" rtlCol="0">
            <a:spAutoFit/>
          </a:bodyPr>
          <a:lstStyle/>
          <a:p>
            <a:r>
              <a:rPr lang="en-US" sz="1200" dirty="0" smtClean="0"/>
              <a:t>Black = Major Flooding</a:t>
            </a:r>
          </a:p>
          <a:p>
            <a:r>
              <a:rPr lang="en-US" sz="1200" dirty="0" smtClean="0"/>
              <a:t>Green = FFW Issuance</a:t>
            </a:r>
          </a:p>
          <a:p>
            <a:endParaRPr lang="en-US" sz="12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FFW vs. Actual Flooding (LT Issues)</a:t>
            </a:r>
            <a:endParaRPr lang="en-US" dirty="0"/>
          </a:p>
        </p:txBody>
      </p:sp>
      <p:sp>
        <p:nvSpPr>
          <p:cNvPr id="3" name="Text Placeholder 2"/>
          <p:cNvSpPr>
            <a:spLocks noGrp="1"/>
          </p:cNvSpPr>
          <p:nvPr>
            <p:ph type="body" idx="1"/>
          </p:nvPr>
        </p:nvSpPr>
        <p:spPr/>
        <p:txBody>
          <a:bodyPr/>
          <a:lstStyle/>
          <a:p>
            <a:r>
              <a:rPr lang="en-US" dirty="0" smtClean="0"/>
              <a:t>June 19, 2007</a:t>
            </a:r>
            <a:endParaRPr lang="en-US" dirty="0"/>
          </a:p>
        </p:txBody>
      </p:sp>
      <p:sp>
        <p:nvSpPr>
          <p:cNvPr id="4" name="Text Placeholder 3"/>
          <p:cNvSpPr>
            <a:spLocks noGrp="1"/>
          </p:cNvSpPr>
          <p:nvPr>
            <p:ph type="body" sz="half" idx="3"/>
          </p:nvPr>
        </p:nvSpPr>
        <p:spPr/>
        <p:txBody>
          <a:bodyPr/>
          <a:lstStyle/>
          <a:p>
            <a:r>
              <a:rPr lang="en-US" dirty="0" smtClean="0"/>
              <a:t>January 25, 2010</a:t>
            </a:r>
            <a:endParaRPr lang="en-US" dirty="0"/>
          </a:p>
        </p:txBody>
      </p:sp>
      <p:graphicFrame>
        <p:nvGraphicFramePr>
          <p:cNvPr id="7" name="Content Placeholder 6"/>
          <p:cNvGraphicFramePr>
            <a:graphicFrameLocks noGrp="1"/>
          </p:cNvGraphicFramePr>
          <p:nvPr>
            <p:ph sz="quarter" idx="4"/>
          </p:nvPr>
        </p:nvGraphicFramePr>
        <p:xfrm>
          <a:off x="4645025" y="1444625"/>
          <a:ext cx="4041775" cy="39417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2"/>
          </p:nvPr>
        </p:nvGraphicFramePr>
        <p:xfrm>
          <a:off x="457200" y="1444625"/>
          <a:ext cx="4040188" cy="3941763"/>
        </p:xfrm>
        <a:graphic>
          <a:graphicData uri="http://schemas.openxmlformats.org/drawingml/2006/chart">
            <c:chart xmlns:c="http://schemas.openxmlformats.org/drawingml/2006/chart" xmlns:r="http://schemas.openxmlformats.org/officeDocument/2006/relationships" r:id="rId4"/>
          </a:graphicData>
        </a:graphic>
      </p:graphicFrame>
      <p:cxnSp>
        <p:nvCxnSpPr>
          <p:cNvPr id="10" name="Straight Arrow Connector 9"/>
          <p:cNvCxnSpPr/>
          <p:nvPr/>
        </p:nvCxnSpPr>
        <p:spPr>
          <a:xfrm rot="5400000" flipH="1" flipV="1">
            <a:off x="1600200" y="3429000"/>
            <a:ext cx="2590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rot="5400000" flipH="1" flipV="1">
            <a:off x="1295400" y="3429000"/>
            <a:ext cx="2590800" cy="158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flipV="1">
            <a:off x="5753894" y="3618706"/>
            <a:ext cx="22098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flipV="1">
            <a:off x="5677694" y="3618706"/>
            <a:ext cx="2209800" cy="158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990600" y="2133600"/>
            <a:ext cx="152400" cy="276999"/>
          </a:xfrm>
          <a:prstGeom prst="rect">
            <a:avLst/>
          </a:prstGeom>
          <a:noFill/>
        </p:spPr>
        <p:txBody>
          <a:bodyPr wrap="square" rtlCol="0">
            <a:spAutoFit/>
          </a:bodyPr>
          <a:lstStyle/>
          <a:p>
            <a:r>
              <a:rPr lang="en-US" sz="1200" dirty="0" smtClean="0"/>
              <a:t>1</a:t>
            </a:r>
            <a:endParaRPr lang="en-US" sz="1200" dirty="0"/>
          </a:p>
        </p:txBody>
      </p:sp>
      <p:sp>
        <p:nvSpPr>
          <p:cNvPr id="26" name="TextBox 25"/>
          <p:cNvSpPr txBox="1"/>
          <p:nvPr/>
        </p:nvSpPr>
        <p:spPr>
          <a:xfrm>
            <a:off x="1676400" y="2133600"/>
            <a:ext cx="228600" cy="276999"/>
          </a:xfrm>
          <a:prstGeom prst="rect">
            <a:avLst/>
          </a:prstGeom>
          <a:noFill/>
        </p:spPr>
        <p:txBody>
          <a:bodyPr wrap="square" rtlCol="0">
            <a:spAutoFit/>
          </a:bodyPr>
          <a:lstStyle/>
          <a:p>
            <a:r>
              <a:rPr lang="en-US" sz="1200" dirty="0" smtClean="0"/>
              <a:t>2</a:t>
            </a:r>
            <a:endParaRPr lang="en-US" sz="1200" dirty="0"/>
          </a:p>
        </p:txBody>
      </p:sp>
      <p:sp>
        <p:nvSpPr>
          <p:cNvPr id="27" name="TextBox 26"/>
          <p:cNvSpPr txBox="1"/>
          <p:nvPr/>
        </p:nvSpPr>
        <p:spPr>
          <a:xfrm>
            <a:off x="2209800" y="2133600"/>
            <a:ext cx="304800" cy="276999"/>
          </a:xfrm>
          <a:prstGeom prst="rect">
            <a:avLst/>
          </a:prstGeom>
          <a:noFill/>
        </p:spPr>
        <p:txBody>
          <a:bodyPr wrap="square" rtlCol="0">
            <a:spAutoFit/>
          </a:bodyPr>
          <a:lstStyle/>
          <a:p>
            <a:r>
              <a:rPr lang="en-US" sz="1200" dirty="0" smtClean="0"/>
              <a:t>3</a:t>
            </a:r>
            <a:endParaRPr lang="en-US" sz="1200" dirty="0"/>
          </a:p>
        </p:txBody>
      </p:sp>
      <p:sp>
        <p:nvSpPr>
          <p:cNvPr id="28" name="TextBox 27"/>
          <p:cNvSpPr txBox="1"/>
          <p:nvPr/>
        </p:nvSpPr>
        <p:spPr>
          <a:xfrm>
            <a:off x="5791200" y="3505200"/>
            <a:ext cx="228600" cy="276999"/>
          </a:xfrm>
          <a:prstGeom prst="rect">
            <a:avLst/>
          </a:prstGeom>
          <a:noFill/>
        </p:spPr>
        <p:txBody>
          <a:bodyPr wrap="square" rtlCol="0">
            <a:spAutoFit/>
          </a:bodyPr>
          <a:lstStyle/>
          <a:p>
            <a:r>
              <a:rPr lang="en-US" sz="1200" dirty="0" smtClean="0"/>
              <a:t>1</a:t>
            </a:r>
            <a:endParaRPr lang="en-US" sz="1200" dirty="0"/>
          </a:p>
        </p:txBody>
      </p:sp>
      <p:sp>
        <p:nvSpPr>
          <p:cNvPr id="29" name="TextBox 28"/>
          <p:cNvSpPr txBox="1"/>
          <p:nvPr/>
        </p:nvSpPr>
        <p:spPr>
          <a:xfrm>
            <a:off x="6324600" y="3505200"/>
            <a:ext cx="304800" cy="276999"/>
          </a:xfrm>
          <a:prstGeom prst="rect">
            <a:avLst/>
          </a:prstGeom>
          <a:noFill/>
        </p:spPr>
        <p:txBody>
          <a:bodyPr wrap="square" rtlCol="0">
            <a:spAutoFit/>
          </a:bodyPr>
          <a:lstStyle/>
          <a:p>
            <a:r>
              <a:rPr lang="en-US" sz="1200" dirty="0" smtClean="0"/>
              <a:t>2</a:t>
            </a:r>
            <a:endParaRPr lang="en-US" sz="1200" dirty="0"/>
          </a:p>
        </p:txBody>
      </p:sp>
      <p:sp>
        <p:nvSpPr>
          <p:cNvPr id="30" name="TextBox 29"/>
          <p:cNvSpPr txBox="1"/>
          <p:nvPr/>
        </p:nvSpPr>
        <p:spPr>
          <a:xfrm>
            <a:off x="6781800" y="2362200"/>
            <a:ext cx="304800" cy="276999"/>
          </a:xfrm>
          <a:prstGeom prst="rect">
            <a:avLst/>
          </a:prstGeom>
          <a:noFill/>
        </p:spPr>
        <p:txBody>
          <a:bodyPr wrap="square" rtlCol="0">
            <a:spAutoFit/>
          </a:bodyPr>
          <a:lstStyle/>
          <a:p>
            <a:r>
              <a:rPr lang="en-US" sz="1200" dirty="0" smtClean="0"/>
              <a:t>3</a:t>
            </a:r>
            <a:endParaRPr lang="en-US" sz="1200" dirty="0"/>
          </a:p>
        </p:txBody>
      </p:sp>
      <p:sp>
        <p:nvSpPr>
          <p:cNvPr id="19" name="Rectangle 18"/>
          <p:cNvSpPr/>
          <p:nvPr/>
        </p:nvSpPr>
        <p:spPr>
          <a:xfrm>
            <a:off x="1981200" y="2133600"/>
            <a:ext cx="533400" cy="2286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21" name="Straight Arrow Connector 20"/>
          <p:cNvCxnSpPr/>
          <p:nvPr/>
        </p:nvCxnSpPr>
        <p:spPr>
          <a:xfrm rot="5400000">
            <a:off x="1828800" y="2895600"/>
            <a:ext cx="914400" cy="1588"/>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23" name="TextBox 22"/>
          <p:cNvSpPr txBox="1"/>
          <p:nvPr/>
        </p:nvSpPr>
        <p:spPr>
          <a:xfrm>
            <a:off x="1447800" y="3352800"/>
            <a:ext cx="1295400" cy="461665"/>
          </a:xfrm>
          <a:prstGeom prst="rect">
            <a:avLst/>
          </a:prstGeom>
          <a:noFill/>
        </p:spPr>
        <p:txBody>
          <a:bodyPr wrap="square" rtlCol="0">
            <a:spAutoFit/>
          </a:bodyPr>
          <a:lstStyle/>
          <a:p>
            <a:r>
              <a:rPr lang="en-US" sz="1200" dirty="0" smtClean="0">
                <a:solidFill>
                  <a:srgbClr val="FF0000"/>
                </a:solidFill>
              </a:rPr>
              <a:t>Opportunity for more LT ?</a:t>
            </a:r>
            <a:endParaRPr lang="en-US" sz="1200" dirty="0">
              <a:solidFill>
                <a:srgbClr val="FF0000"/>
              </a:solidFill>
            </a:endParaRPr>
          </a:p>
        </p:txBody>
      </p:sp>
      <p:sp>
        <p:nvSpPr>
          <p:cNvPr id="33" name="Rectangle 32"/>
          <p:cNvSpPr/>
          <p:nvPr/>
        </p:nvSpPr>
        <p:spPr>
          <a:xfrm>
            <a:off x="6400800" y="2590800"/>
            <a:ext cx="304800" cy="228600"/>
          </a:xfrm>
          <a:prstGeom prst="rect">
            <a:avLst/>
          </a:pr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35" name="Straight Arrow Connector 34"/>
          <p:cNvCxnSpPr/>
          <p:nvPr/>
        </p:nvCxnSpPr>
        <p:spPr>
          <a:xfrm rot="10800000">
            <a:off x="6096000" y="2667000"/>
            <a:ext cx="228600" cy="1588"/>
          </a:xfrm>
          <a:prstGeom prst="straightConnector1">
            <a:avLst/>
          </a:prstGeom>
          <a:ln w="25400">
            <a:solidFill>
              <a:schemeClr val="accent2"/>
            </a:solidFill>
            <a:tailEnd type="arrow"/>
          </a:ln>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5029200" y="2514600"/>
            <a:ext cx="1219200" cy="461665"/>
          </a:xfrm>
          <a:prstGeom prst="rect">
            <a:avLst/>
          </a:prstGeom>
          <a:noFill/>
        </p:spPr>
        <p:txBody>
          <a:bodyPr wrap="square" rtlCol="0">
            <a:spAutoFit/>
          </a:bodyPr>
          <a:lstStyle/>
          <a:p>
            <a:r>
              <a:rPr lang="en-US" sz="1200" dirty="0" smtClean="0">
                <a:solidFill>
                  <a:srgbClr val="FF0000"/>
                </a:solidFill>
              </a:rPr>
              <a:t>Opportunity for more LT ?</a:t>
            </a:r>
            <a:endParaRPr lang="en-US" sz="1200"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Motivation</a:t>
            </a:r>
          </a:p>
          <a:p>
            <a:r>
              <a:rPr lang="en-US" dirty="0" smtClean="0"/>
              <a:t>Methodology / Data</a:t>
            </a:r>
          </a:p>
          <a:p>
            <a:r>
              <a:rPr lang="en-US" dirty="0" smtClean="0"/>
              <a:t>Results</a:t>
            </a:r>
          </a:p>
          <a:p>
            <a:r>
              <a:rPr lang="en-US" dirty="0" smtClean="0"/>
              <a:t>Conclusions / Future Work</a:t>
            </a:r>
            <a:endParaRPr lang="en-US" dirty="0"/>
          </a:p>
        </p:txBody>
      </p:sp>
      <p:sp>
        <p:nvSpPr>
          <p:cNvPr id="3" name="Title 2"/>
          <p:cNvSpPr>
            <a:spLocks noGrp="1"/>
          </p:cNvSpPr>
          <p:nvPr>
            <p:ph type="title"/>
          </p:nvPr>
        </p:nvSpPr>
        <p:spPr/>
        <p:txBody>
          <a:bodyPr/>
          <a:lstStyle/>
          <a:p>
            <a:r>
              <a:rPr lang="en-US" dirty="0" smtClean="0"/>
              <a:t>Outline</a:t>
            </a:r>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lnSpcReduction="10000"/>
          </a:bodyPr>
          <a:lstStyle/>
          <a:p>
            <a:r>
              <a:rPr lang="en-US" dirty="0" smtClean="0"/>
              <a:t>At times when major flooding was reported / observed, mean accumulated rainfall to FFG ratios were:</a:t>
            </a:r>
          </a:p>
          <a:p>
            <a:pPr lvl="1"/>
            <a:r>
              <a:rPr lang="en-US" dirty="0" smtClean="0"/>
              <a:t>Warm season</a:t>
            </a:r>
          </a:p>
          <a:p>
            <a:pPr lvl="2"/>
            <a:r>
              <a:rPr lang="en-US" dirty="0" smtClean="0"/>
              <a:t>1-hour: 1.45; 3-hour: 1.95</a:t>
            </a:r>
          </a:p>
          <a:p>
            <a:pPr lvl="2"/>
            <a:r>
              <a:rPr lang="en-US" dirty="0" smtClean="0"/>
              <a:t>Significant flooding normally occurred </a:t>
            </a:r>
            <a:r>
              <a:rPr lang="en-US" i="1" dirty="0" smtClean="0"/>
              <a:t>well after FFG values were exceeded</a:t>
            </a:r>
          </a:p>
          <a:p>
            <a:pPr lvl="1"/>
            <a:r>
              <a:rPr lang="en-US" dirty="0" smtClean="0"/>
              <a:t>Cool season</a:t>
            </a:r>
          </a:p>
          <a:p>
            <a:pPr lvl="2"/>
            <a:r>
              <a:rPr lang="en-US" dirty="0" smtClean="0"/>
              <a:t>1-hour: 0.75; 3-hour: 0.9</a:t>
            </a:r>
          </a:p>
          <a:p>
            <a:pPr lvl="2"/>
            <a:r>
              <a:rPr lang="en-US" dirty="0" smtClean="0"/>
              <a:t>Significant flooding occurred </a:t>
            </a:r>
            <a:r>
              <a:rPr lang="en-US" i="1" dirty="0" smtClean="0"/>
              <a:t>prior to FFG values being reached </a:t>
            </a:r>
          </a:p>
          <a:p>
            <a:pPr lvl="3"/>
            <a:r>
              <a:rPr lang="en-US" dirty="0" smtClean="0"/>
              <a:t>Impervious / frozen surface ? </a:t>
            </a:r>
          </a:p>
          <a:p>
            <a:endParaRPr lang="en-US" dirty="0"/>
          </a:p>
        </p:txBody>
      </p:sp>
      <p:sp>
        <p:nvSpPr>
          <p:cNvPr id="3" name="Title 2"/>
          <p:cNvSpPr>
            <a:spLocks noGrp="1"/>
          </p:cNvSpPr>
          <p:nvPr>
            <p:ph type="title"/>
          </p:nvPr>
        </p:nvSpPr>
        <p:spPr/>
        <p:txBody>
          <a:bodyPr/>
          <a:lstStyle/>
          <a:p>
            <a:r>
              <a:rPr lang="en-US" dirty="0" smtClean="0"/>
              <a:t>Rainfall to FFG Ratios</a:t>
            </a:r>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Season Case</a:t>
            </a:r>
            <a:endParaRPr lang="en-US" dirty="0"/>
          </a:p>
        </p:txBody>
      </p:sp>
      <p:sp>
        <p:nvSpPr>
          <p:cNvPr id="3" name="Text Placeholder 2"/>
          <p:cNvSpPr>
            <a:spLocks noGrp="1"/>
          </p:cNvSpPr>
          <p:nvPr>
            <p:ph type="body" idx="1"/>
          </p:nvPr>
        </p:nvSpPr>
        <p:spPr/>
        <p:txBody>
          <a:bodyPr>
            <a:normAutofit fontScale="92500"/>
          </a:bodyPr>
          <a:lstStyle/>
          <a:p>
            <a:r>
              <a:rPr lang="en-US" dirty="0" smtClean="0"/>
              <a:t>22z, 13 June – 03z, 14 June 2003 (Rate vs. Time) </a:t>
            </a:r>
            <a:endParaRPr lang="en-US" dirty="0"/>
          </a:p>
        </p:txBody>
      </p:sp>
      <p:sp>
        <p:nvSpPr>
          <p:cNvPr id="4" name="Text Placeholder 3"/>
          <p:cNvSpPr>
            <a:spLocks noGrp="1"/>
          </p:cNvSpPr>
          <p:nvPr>
            <p:ph type="body" sz="half" idx="3"/>
          </p:nvPr>
        </p:nvSpPr>
        <p:spPr/>
        <p:txBody>
          <a:bodyPr>
            <a:normAutofit fontScale="70000" lnSpcReduction="20000"/>
          </a:bodyPr>
          <a:lstStyle/>
          <a:p>
            <a:r>
              <a:rPr lang="en-US" dirty="0" smtClean="0"/>
              <a:t>22z, 13 June – 03z, 14 June 2003 (Rainfall / FFG Ratio vs. Time)</a:t>
            </a:r>
            <a:endParaRPr lang="en-US" dirty="0"/>
          </a:p>
        </p:txBody>
      </p:sp>
      <p:graphicFrame>
        <p:nvGraphicFramePr>
          <p:cNvPr id="8" name="Content Placeholder 7"/>
          <p:cNvGraphicFramePr>
            <a:graphicFrameLocks noGrp="1"/>
          </p:cNvGraphicFramePr>
          <p:nvPr>
            <p:ph sz="quarter" idx="4"/>
          </p:nvPr>
        </p:nvGraphicFramePr>
        <p:xfrm>
          <a:off x="4645025" y="1444625"/>
          <a:ext cx="4041775" cy="39417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0" name="Content Placeholder 9"/>
          <p:cNvGraphicFramePr>
            <a:graphicFrameLocks noGrp="1"/>
          </p:cNvGraphicFramePr>
          <p:nvPr>
            <p:ph sz="quarter" idx="2"/>
          </p:nvPr>
        </p:nvGraphicFramePr>
        <p:xfrm>
          <a:off x="457200" y="1444625"/>
          <a:ext cx="4040188" cy="3941763"/>
        </p:xfrm>
        <a:graphic>
          <a:graphicData uri="http://schemas.openxmlformats.org/drawingml/2006/chart">
            <c:chart xmlns:c="http://schemas.openxmlformats.org/drawingml/2006/chart" xmlns:r="http://schemas.openxmlformats.org/officeDocument/2006/relationships" r:id="rId4"/>
          </a:graphicData>
        </a:graphic>
      </p:graphicFrame>
      <p:cxnSp>
        <p:nvCxnSpPr>
          <p:cNvPr id="14" name="Straight Arrow Connector 13"/>
          <p:cNvCxnSpPr/>
          <p:nvPr/>
        </p:nvCxnSpPr>
        <p:spPr>
          <a:xfrm rot="5400000" flipH="1" flipV="1">
            <a:off x="2020094" y="3467100"/>
            <a:ext cx="2818606" cy="79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6" name="TextBox 15"/>
          <p:cNvSpPr txBox="1"/>
          <p:nvPr/>
        </p:nvSpPr>
        <p:spPr>
          <a:xfrm>
            <a:off x="3505200" y="2057400"/>
            <a:ext cx="838200" cy="461665"/>
          </a:xfrm>
          <a:prstGeom prst="rect">
            <a:avLst/>
          </a:prstGeom>
          <a:noFill/>
        </p:spPr>
        <p:txBody>
          <a:bodyPr wrap="square" rtlCol="0">
            <a:spAutoFit/>
          </a:bodyPr>
          <a:lstStyle/>
          <a:p>
            <a:r>
              <a:rPr lang="en-US" sz="1200" dirty="0" smtClean="0"/>
              <a:t>Major Flooding</a:t>
            </a:r>
            <a:endParaRPr lang="en-US" sz="1200" dirty="0"/>
          </a:p>
        </p:txBody>
      </p:sp>
      <p:cxnSp>
        <p:nvCxnSpPr>
          <p:cNvPr id="18" name="Straight Arrow Connector 17"/>
          <p:cNvCxnSpPr/>
          <p:nvPr/>
        </p:nvCxnSpPr>
        <p:spPr>
          <a:xfrm rot="5400000" flipH="1" flipV="1">
            <a:off x="5981700" y="3314700"/>
            <a:ext cx="2819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7391400" y="1905000"/>
            <a:ext cx="838200" cy="461665"/>
          </a:xfrm>
          <a:prstGeom prst="rect">
            <a:avLst/>
          </a:prstGeom>
          <a:noFill/>
        </p:spPr>
        <p:txBody>
          <a:bodyPr wrap="square" rtlCol="0">
            <a:spAutoFit/>
          </a:bodyPr>
          <a:lstStyle/>
          <a:p>
            <a:r>
              <a:rPr lang="en-US" sz="1200" dirty="0" smtClean="0"/>
              <a:t>Major Flooding</a:t>
            </a:r>
            <a:endParaRPr lang="en-US" sz="1200" dirty="0"/>
          </a:p>
        </p:txBody>
      </p:sp>
      <p:cxnSp>
        <p:nvCxnSpPr>
          <p:cNvPr id="21" name="Straight Arrow Connector 20"/>
          <p:cNvCxnSpPr/>
          <p:nvPr/>
        </p:nvCxnSpPr>
        <p:spPr>
          <a:xfrm rot="5400000" flipH="1" flipV="1">
            <a:off x="6172994" y="4190206"/>
            <a:ext cx="1066800" cy="1588"/>
          </a:xfrm>
          <a:prstGeom prst="straightConnector1">
            <a:avLst/>
          </a:prstGeom>
          <a:ln w="25400">
            <a:solidFill>
              <a:srgbClr val="00B050"/>
            </a:solidFill>
            <a:tailEnd type="arrow"/>
          </a:ln>
        </p:spPr>
        <p:style>
          <a:lnRef idx="1">
            <a:schemeClr val="accent1"/>
          </a:lnRef>
          <a:fillRef idx="0">
            <a:schemeClr val="accent1"/>
          </a:fillRef>
          <a:effectRef idx="0">
            <a:schemeClr val="accent1"/>
          </a:effectRef>
          <a:fontRef idx="minor">
            <a:schemeClr val="tx1"/>
          </a:fontRef>
        </p:style>
      </p:cxnSp>
      <p:sp>
        <p:nvSpPr>
          <p:cNvPr id="22" name="Oval 21"/>
          <p:cNvSpPr/>
          <p:nvPr/>
        </p:nvSpPr>
        <p:spPr>
          <a:xfrm>
            <a:off x="6553200" y="3505200"/>
            <a:ext cx="304800" cy="3810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TextBox 22"/>
          <p:cNvSpPr txBox="1"/>
          <p:nvPr/>
        </p:nvSpPr>
        <p:spPr>
          <a:xfrm>
            <a:off x="5486400" y="3276600"/>
            <a:ext cx="1143000" cy="646331"/>
          </a:xfrm>
          <a:prstGeom prst="rect">
            <a:avLst/>
          </a:prstGeom>
          <a:noFill/>
        </p:spPr>
        <p:txBody>
          <a:bodyPr wrap="square" rtlCol="0">
            <a:spAutoFit/>
          </a:bodyPr>
          <a:lstStyle/>
          <a:p>
            <a:r>
              <a:rPr lang="en-US" sz="1200" dirty="0" smtClean="0">
                <a:solidFill>
                  <a:srgbClr val="00B050"/>
                </a:solidFill>
              </a:rPr>
              <a:t>Rainfall first reaches FFG values</a:t>
            </a:r>
            <a:endParaRPr lang="en-US" sz="1200" dirty="0">
              <a:solidFill>
                <a:srgbClr val="00B050"/>
              </a:solidFill>
            </a:endParaRPr>
          </a:p>
        </p:txBody>
      </p:sp>
      <p:sp>
        <p:nvSpPr>
          <p:cNvPr id="24" name="TextBox 23"/>
          <p:cNvSpPr txBox="1"/>
          <p:nvPr/>
        </p:nvSpPr>
        <p:spPr>
          <a:xfrm>
            <a:off x="2667000" y="2057401"/>
            <a:ext cx="228600" cy="276999"/>
          </a:xfrm>
          <a:prstGeom prst="rect">
            <a:avLst/>
          </a:prstGeom>
          <a:noFill/>
        </p:spPr>
        <p:txBody>
          <a:bodyPr wrap="square" rtlCol="0">
            <a:spAutoFit/>
          </a:bodyPr>
          <a:lstStyle/>
          <a:p>
            <a:r>
              <a:rPr lang="en-US" sz="1200" dirty="0" smtClean="0"/>
              <a:t>1</a:t>
            </a:r>
            <a:endParaRPr lang="en-US" sz="1200" dirty="0"/>
          </a:p>
        </p:txBody>
      </p:sp>
      <p:sp>
        <p:nvSpPr>
          <p:cNvPr id="25" name="TextBox 24"/>
          <p:cNvSpPr txBox="1"/>
          <p:nvPr/>
        </p:nvSpPr>
        <p:spPr>
          <a:xfrm>
            <a:off x="2971800" y="1981200"/>
            <a:ext cx="381000" cy="276999"/>
          </a:xfrm>
          <a:prstGeom prst="rect">
            <a:avLst/>
          </a:prstGeom>
          <a:noFill/>
        </p:spPr>
        <p:txBody>
          <a:bodyPr wrap="square" rtlCol="0">
            <a:spAutoFit/>
          </a:bodyPr>
          <a:lstStyle/>
          <a:p>
            <a:r>
              <a:rPr lang="en-US" sz="1200" dirty="0" smtClean="0"/>
              <a:t>2</a:t>
            </a:r>
            <a:endParaRPr lang="en-US" sz="1200" dirty="0"/>
          </a:p>
        </p:txBody>
      </p:sp>
      <p:sp>
        <p:nvSpPr>
          <p:cNvPr id="26" name="TextBox 25"/>
          <p:cNvSpPr txBox="1"/>
          <p:nvPr/>
        </p:nvSpPr>
        <p:spPr>
          <a:xfrm>
            <a:off x="3276600" y="1828800"/>
            <a:ext cx="381000" cy="276999"/>
          </a:xfrm>
          <a:prstGeom prst="rect">
            <a:avLst/>
          </a:prstGeom>
          <a:noFill/>
        </p:spPr>
        <p:txBody>
          <a:bodyPr wrap="square" rtlCol="0">
            <a:spAutoFit/>
          </a:bodyPr>
          <a:lstStyle/>
          <a:p>
            <a:r>
              <a:rPr lang="en-US" sz="1200" dirty="0" smtClean="0"/>
              <a:t>3</a:t>
            </a:r>
            <a:endParaRPr lang="en-US" sz="12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Cool Season Case</a:t>
            </a:r>
            <a:endParaRPr lang="en-US" dirty="0"/>
          </a:p>
        </p:txBody>
      </p:sp>
      <p:sp>
        <p:nvSpPr>
          <p:cNvPr id="3" name="Text Placeholder 2"/>
          <p:cNvSpPr>
            <a:spLocks noGrp="1"/>
          </p:cNvSpPr>
          <p:nvPr>
            <p:ph type="body" idx="1"/>
          </p:nvPr>
        </p:nvSpPr>
        <p:spPr/>
        <p:txBody>
          <a:bodyPr>
            <a:normAutofit lnSpcReduction="10000"/>
          </a:bodyPr>
          <a:lstStyle/>
          <a:p>
            <a:r>
              <a:rPr lang="en-US" dirty="0" smtClean="0"/>
              <a:t>11z – 17z, 25 January 2010 (Rate vs. Time)</a:t>
            </a:r>
            <a:endParaRPr lang="en-US" dirty="0"/>
          </a:p>
        </p:txBody>
      </p:sp>
      <p:sp>
        <p:nvSpPr>
          <p:cNvPr id="4" name="Text Placeholder 3"/>
          <p:cNvSpPr>
            <a:spLocks noGrp="1"/>
          </p:cNvSpPr>
          <p:nvPr>
            <p:ph type="body" sz="half" idx="3"/>
          </p:nvPr>
        </p:nvSpPr>
        <p:spPr/>
        <p:txBody>
          <a:bodyPr>
            <a:normAutofit fontScale="85000" lnSpcReduction="10000"/>
          </a:bodyPr>
          <a:lstStyle/>
          <a:p>
            <a:r>
              <a:rPr lang="en-US" dirty="0" smtClean="0"/>
              <a:t>11z – 17z, 25 January 2010 (Rainfall / FFG Ratio vs. Time)</a:t>
            </a:r>
            <a:endParaRPr lang="en-US" dirty="0"/>
          </a:p>
        </p:txBody>
      </p:sp>
      <p:graphicFrame>
        <p:nvGraphicFramePr>
          <p:cNvPr id="7" name="Content Placeholder 6"/>
          <p:cNvGraphicFramePr>
            <a:graphicFrameLocks noGrp="1"/>
          </p:cNvGraphicFramePr>
          <p:nvPr>
            <p:ph sz="quarter" idx="2"/>
          </p:nvPr>
        </p:nvGraphicFramePr>
        <p:xfrm>
          <a:off x="457200" y="1444625"/>
          <a:ext cx="4040188" cy="39417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4"/>
          </p:nvPr>
        </p:nvGraphicFramePr>
        <p:xfrm>
          <a:off x="4645025" y="1444625"/>
          <a:ext cx="4041775" cy="3941763"/>
        </p:xfrm>
        <a:graphic>
          <a:graphicData uri="http://schemas.openxmlformats.org/drawingml/2006/chart">
            <c:chart xmlns:c="http://schemas.openxmlformats.org/drawingml/2006/chart" xmlns:r="http://schemas.openxmlformats.org/officeDocument/2006/relationships" r:id="rId4"/>
          </a:graphicData>
        </a:graphic>
      </p:graphicFrame>
      <p:cxnSp>
        <p:nvCxnSpPr>
          <p:cNvPr id="12" name="Straight Arrow Connector 11"/>
          <p:cNvCxnSpPr/>
          <p:nvPr/>
        </p:nvCxnSpPr>
        <p:spPr>
          <a:xfrm rot="5400000" flipH="1" flipV="1">
            <a:off x="1523206" y="3581400"/>
            <a:ext cx="2286794" cy="794"/>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667000" y="2438400"/>
            <a:ext cx="838200" cy="461665"/>
          </a:xfrm>
          <a:prstGeom prst="rect">
            <a:avLst/>
          </a:prstGeom>
          <a:noFill/>
        </p:spPr>
        <p:txBody>
          <a:bodyPr wrap="square" rtlCol="0">
            <a:spAutoFit/>
          </a:bodyPr>
          <a:lstStyle/>
          <a:p>
            <a:r>
              <a:rPr lang="en-US" sz="1200" dirty="0" smtClean="0"/>
              <a:t>Major Flooding</a:t>
            </a:r>
            <a:endParaRPr lang="en-US" sz="1200" dirty="0"/>
          </a:p>
        </p:txBody>
      </p:sp>
      <p:cxnSp>
        <p:nvCxnSpPr>
          <p:cNvPr id="16" name="Straight Arrow Connector 15"/>
          <p:cNvCxnSpPr/>
          <p:nvPr/>
        </p:nvCxnSpPr>
        <p:spPr>
          <a:xfrm rot="5400000" flipH="1" flipV="1">
            <a:off x="5372894" y="3313906"/>
            <a:ext cx="2819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6781800" y="1676400"/>
            <a:ext cx="838200" cy="461665"/>
          </a:xfrm>
          <a:prstGeom prst="rect">
            <a:avLst/>
          </a:prstGeom>
          <a:noFill/>
        </p:spPr>
        <p:txBody>
          <a:bodyPr wrap="square" rtlCol="0">
            <a:spAutoFit/>
          </a:bodyPr>
          <a:lstStyle/>
          <a:p>
            <a:r>
              <a:rPr lang="en-US" sz="1200" dirty="0" smtClean="0"/>
              <a:t>Major Flooding</a:t>
            </a:r>
            <a:endParaRPr lang="en-US" sz="1200" dirty="0"/>
          </a:p>
        </p:txBody>
      </p:sp>
      <p:sp>
        <p:nvSpPr>
          <p:cNvPr id="19" name="Oval 18"/>
          <p:cNvSpPr/>
          <p:nvPr/>
        </p:nvSpPr>
        <p:spPr>
          <a:xfrm>
            <a:off x="6629400" y="3048000"/>
            <a:ext cx="304800" cy="6858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TextBox 19"/>
          <p:cNvSpPr txBox="1"/>
          <p:nvPr/>
        </p:nvSpPr>
        <p:spPr>
          <a:xfrm>
            <a:off x="5638800" y="2971800"/>
            <a:ext cx="1066800" cy="646331"/>
          </a:xfrm>
          <a:prstGeom prst="rect">
            <a:avLst/>
          </a:prstGeom>
          <a:noFill/>
        </p:spPr>
        <p:txBody>
          <a:bodyPr wrap="square" rtlCol="0">
            <a:spAutoFit/>
          </a:bodyPr>
          <a:lstStyle/>
          <a:p>
            <a:r>
              <a:rPr lang="en-US" sz="1200" dirty="0" smtClean="0">
                <a:solidFill>
                  <a:srgbClr val="00B050"/>
                </a:solidFill>
              </a:rPr>
              <a:t>Rainfall not yet at FFG values</a:t>
            </a:r>
            <a:endParaRPr lang="en-US" sz="1200" dirty="0">
              <a:solidFill>
                <a:srgbClr val="00B050"/>
              </a:solidFill>
            </a:endParaRPr>
          </a:p>
        </p:txBody>
      </p:sp>
      <p:sp>
        <p:nvSpPr>
          <p:cNvPr id="21" name="TextBox 20"/>
          <p:cNvSpPr txBox="1"/>
          <p:nvPr/>
        </p:nvSpPr>
        <p:spPr>
          <a:xfrm>
            <a:off x="1600200" y="3505200"/>
            <a:ext cx="304800" cy="276999"/>
          </a:xfrm>
          <a:prstGeom prst="rect">
            <a:avLst/>
          </a:prstGeom>
          <a:noFill/>
        </p:spPr>
        <p:txBody>
          <a:bodyPr wrap="square" rtlCol="0">
            <a:spAutoFit/>
          </a:bodyPr>
          <a:lstStyle/>
          <a:p>
            <a:r>
              <a:rPr lang="en-US" sz="1200" dirty="0" smtClean="0"/>
              <a:t>1</a:t>
            </a:r>
            <a:endParaRPr lang="en-US" sz="1200" dirty="0"/>
          </a:p>
        </p:txBody>
      </p:sp>
      <p:sp>
        <p:nvSpPr>
          <p:cNvPr id="22" name="TextBox 21"/>
          <p:cNvSpPr txBox="1"/>
          <p:nvPr/>
        </p:nvSpPr>
        <p:spPr>
          <a:xfrm>
            <a:off x="2133600" y="3505200"/>
            <a:ext cx="304800" cy="276999"/>
          </a:xfrm>
          <a:prstGeom prst="rect">
            <a:avLst/>
          </a:prstGeom>
          <a:noFill/>
        </p:spPr>
        <p:txBody>
          <a:bodyPr wrap="square" rtlCol="0">
            <a:spAutoFit/>
          </a:bodyPr>
          <a:lstStyle/>
          <a:p>
            <a:r>
              <a:rPr lang="en-US" sz="1200" dirty="0" smtClean="0"/>
              <a:t>2</a:t>
            </a:r>
            <a:endParaRPr lang="en-US" sz="12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Flash Flood Warning Performance Improvement</a:t>
            </a:r>
            <a:endParaRPr lang="en-US" dirty="0"/>
          </a:p>
        </p:txBody>
      </p:sp>
      <p:sp>
        <p:nvSpPr>
          <p:cNvPr id="3" name="Text Placeholder 2"/>
          <p:cNvSpPr>
            <a:spLocks noGrp="1"/>
          </p:cNvSpPr>
          <p:nvPr>
            <p:ph type="body" idx="1"/>
          </p:nvPr>
        </p:nvSpPr>
        <p:spPr/>
        <p:txBody>
          <a:bodyPr>
            <a:normAutofit/>
          </a:bodyPr>
          <a:lstStyle/>
          <a:p>
            <a:r>
              <a:rPr lang="en-US" sz="3200" i="1" dirty="0" smtClean="0"/>
              <a:t>Conclusions / Future Work</a:t>
            </a:r>
            <a:endParaRPr lang="en-US" sz="3200" i="1"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Timing bursts of high intensity rainfall show promise as a flash flood predictor</a:t>
            </a:r>
          </a:p>
          <a:p>
            <a:pPr lvl="1"/>
            <a:r>
              <a:rPr lang="en-US" dirty="0" smtClean="0"/>
              <a:t>At least for higher-end events</a:t>
            </a:r>
          </a:p>
          <a:p>
            <a:pPr lvl="2"/>
            <a:r>
              <a:rPr lang="en-US" dirty="0" smtClean="0"/>
              <a:t>Opportunities to combine this kind of diagnosis with analyses of FFG</a:t>
            </a:r>
          </a:p>
          <a:p>
            <a:pPr lvl="2"/>
            <a:r>
              <a:rPr lang="en-US" dirty="0" smtClean="0"/>
              <a:t>Sooner recognition of major flooding / better LT ?</a:t>
            </a:r>
          </a:p>
          <a:p>
            <a:r>
              <a:rPr lang="en-US" dirty="0" smtClean="0"/>
              <a:t>Rainfall amounts tend to “rocket” past FFG values for significant warm season flash floods </a:t>
            </a:r>
          </a:p>
          <a:p>
            <a:pPr lvl="1"/>
            <a:r>
              <a:rPr lang="en-US" dirty="0" smtClean="0"/>
              <a:t>Possible assistance in warning decision making</a:t>
            </a:r>
          </a:p>
          <a:p>
            <a:pPr lvl="1"/>
            <a:r>
              <a:rPr lang="en-US" dirty="0" smtClean="0"/>
              <a:t>Lower FAR’s / better CSI’s ?</a:t>
            </a:r>
          </a:p>
          <a:p>
            <a:pPr lvl="1"/>
            <a:endParaRPr lang="en-US" dirty="0" smtClean="0"/>
          </a:p>
          <a:p>
            <a:endParaRPr lang="en-US" dirty="0"/>
          </a:p>
        </p:txBody>
      </p:sp>
      <p:sp>
        <p:nvSpPr>
          <p:cNvPr id="3" name="Title 2"/>
          <p:cNvSpPr>
            <a:spLocks noGrp="1"/>
          </p:cNvSpPr>
          <p:nvPr>
            <p:ph type="title"/>
          </p:nvPr>
        </p:nvSpPr>
        <p:spPr/>
        <p:txBody>
          <a:bodyPr/>
          <a:lstStyle/>
          <a:p>
            <a:r>
              <a:rPr lang="en-US" dirty="0" smtClean="0"/>
              <a:t>Summary</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Assessing flash flood potential can be especially difficult in rapidly changing situations</a:t>
            </a:r>
          </a:p>
          <a:p>
            <a:pPr lvl="1"/>
            <a:r>
              <a:rPr lang="en-US" dirty="0" smtClean="0"/>
              <a:t>Severe threat evolving to a flash flood threat</a:t>
            </a:r>
          </a:p>
          <a:p>
            <a:pPr lvl="2"/>
            <a:r>
              <a:rPr lang="en-US" dirty="0" smtClean="0"/>
              <a:t>Can be tough to switch gears on the fly</a:t>
            </a:r>
          </a:p>
          <a:p>
            <a:r>
              <a:rPr lang="en-US" dirty="0" smtClean="0"/>
              <a:t>Precipitable water (PWAT) can be a fickle parameter</a:t>
            </a:r>
          </a:p>
          <a:p>
            <a:pPr lvl="1"/>
            <a:r>
              <a:rPr lang="en-US" dirty="0" smtClean="0"/>
              <a:t>Values can change substantially / quickly as NWP model CPS’s trigger</a:t>
            </a:r>
          </a:p>
          <a:p>
            <a:pPr lvl="2"/>
            <a:r>
              <a:rPr lang="en-US" dirty="0" smtClean="0"/>
              <a:t>Another way to view this field ?</a:t>
            </a:r>
          </a:p>
          <a:p>
            <a:pPr lvl="1"/>
            <a:endParaRPr lang="en-US" dirty="0"/>
          </a:p>
        </p:txBody>
      </p:sp>
      <p:sp>
        <p:nvSpPr>
          <p:cNvPr id="3" name="Title 2"/>
          <p:cNvSpPr>
            <a:spLocks noGrp="1"/>
          </p:cNvSpPr>
          <p:nvPr>
            <p:ph type="title"/>
          </p:nvPr>
        </p:nvSpPr>
        <p:spPr/>
        <p:txBody>
          <a:bodyPr/>
          <a:lstStyle/>
          <a:p>
            <a:r>
              <a:rPr lang="en-US" dirty="0" smtClean="0"/>
              <a:t>Pre-Storm Interrogation</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Maximum potential PWAT (Arnott, 2007) may provide a useful way to assess flash flood potential ahead of time, especially given the expectation of training / repeat cells</a:t>
            </a:r>
          </a:p>
          <a:p>
            <a:pPr lvl="1"/>
            <a:r>
              <a:rPr lang="en-US" dirty="0" smtClean="0"/>
              <a:t>Calculates PWAT, assuming a saturated profile along the wet-bulb temperature</a:t>
            </a:r>
          </a:p>
          <a:p>
            <a:pPr lvl="2"/>
            <a:r>
              <a:rPr lang="en-US" dirty="0" smtClean="0"/>
              <a:t>May have the advantage of being a more stable value</a:t>
            </a:r>
          </a:p>
          <a:p>
            <a:r>
              <a:rPr lang="en-US" dirty="0" smtClean="0"/>
              <a:t>Needs an automated application to run and the utility itself also has to be tested</a:t>
            </a:r>
          </a:p>
          <a:p>
            <a:pPr lvl="1"/>
            <a:r>
              <a:rPr lang="en-US" dirty="0" smtClean="0"/>
              <a:t>Plan to address these issues in the coming months </a:t>
            </a:r>
            <a:endParaRPr lang="en-US" dirty="0"/>
          </a:p>
        </p:txBody>
      </p:sp>
      <p:sp>
        <p:nvSpPr>
          <p:cNvPr id="3" name="Title 2"/>
          <p:cNvSpPr>
            <a:spLocks noGrp="1"/>
          </p:cNvSpPr>
          <p:nvPr>
            <p:ph type="title"/>
          </p:nvPr>
        </p:nvSpPr>
        <p:spPr/>
        <p:txBody>
          <a:bodyPr/>
          <a:lstStyle/>
          <a:p>
            <a:r>
              <a:rPr lang="en-US" dirty="0" smtClean="0"/>
              <a:t>Future Work</a:t>
            </a:r>
            <a:endParaRPr lang="en-US" dirty="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BUFKIT Comparisons</a:t>
            </a:r>
            <a:endParaRPr lang="en-US" dirty="0"/>
          </a:p>
        </p:txBody>
      </p:sp>
      <p:sp>
        <p:nvSpPr>
          <p:cNvPr id="3" name="Text Placeholder 2"/>
          <p:cNvSpPr>
            <a:spLocks noGrp="1"/>
          </p:cNvSpPr>
          <p:nvPr>
            <p:ph type="body" idx="1"/>
          </p:nvPr>
        </p:nvSpPr>
        <p:spPr/>
        <p:txBody>
          <a:bodyPr/>
          <a:lstStyle/>
          <a:p>
            <a:r>
              <a:rPr lang="en-US" dirty="0" smtClean="0"/>
              <a:t>Standard Profile</a:t>
            </a:r>
            <a:endParaRPr lang="en-US" dirty="0"/>
          </a:p>
        </p:txBody>
      </p:sp>
      <p:sp>
        <p:nvSpPr>
          <p:cNvPr id="4" name="Text Placeholder 3"/>
          <p:cNvSpPr>
            <a:spLocks noGrp="1"/>
          </p:cNvSpPr>
          <p:nvPr>
            <p:ph type="body" sz="half" idx="3"/>
          </p:nvPr>
        </p:nvSpPr>
        <p:spPr/>
        <p:txBody>
          <a:bodyPr>
            <a:normAutofit fontScale="70000" lnSpcReduction="20000"/>
          </a:bodyPr>
          <a:lstStyle/>
          <a:p>
            <a:r>
              <a:rPr lang="en-US" dirty="0" smtClean="0"/>
              <a:t>Max Potential PWAT (saturated along WB temp (light blue trace)) </a:t>
            </a:r>
            <a:endParaRPr lang="en-US" dirty="0"/>
          </a:p>
        </p:txBody>
      </p:sp>
      <p:pic>
        <p:nvPicPr>
          <p:cNvPr id="10" name="Content Placeholder 9" descr="BUFKIT_sample.gif"/>
          <p:cNvPicPr>
            <a:picLocks noGrp="1" noChangeAspect="1"/>
          </p:cNvPicPr>
          <p:nvPr>
            <p:ph sz="quarter" idx="2"/>
          </p:nvPr>
        </p:nvPicPr>
        <p:blipFill>
          <a:blip r:embed="rId3" cstate="print"/>
          <a:stretch>
            <a:fillRect/>
          </a:stretch>
        </p:blipFill>
        <p:spPr>
          <a:xfrm>
            <a:off x="825753" y="1444625"/>
            <a:ext cx="3303081" cy="3941763"/>
          </a:xfrm>
        </p:spPr>
      </p:pic>
      <p:pic>
        <p:nvPicPr>
          <p:cNvPr id="12" name="Content Placeholder 11" descr="BUFKIT_wetbulb.gif"/>
          <p:cNvPicPr>
            <a:picLocks noGrp="1" noChangeAspect="1"/>
          </p:cNvPicPr>
          <p:nvPr>
            <p:ph sz="quarter" idx="4"/>
          </p:nvPr>
        </p:nvPicPr>
        <p:blipFill>
          <a:blip r:embed="rId4" cstate="print"/>
          <a:stretch>
            <a:fillRect/>
          </a:stretch>
        </p:blipFill>
        <p:spPr>
          <a:xfrm>
            <a:off x="5002981" y="1444625"/>
            <a:ext cx="3325863" cy="3941763"/>
          </a:xfrm>
        </p:spPr>
      </p:pic>
      <p:sp>
        <p:nvSpPr>
          <p:cNvPr id="13" name="TextBox 12"/>
          <p:cNvSpPr txBox="1"/>
          <p:nvPr/>
        </p:nvSpPr>
        <p:spPr>
          <a:xfrm>
            <a:off x="838200" y="1524000"/>
            <a:ext cx="2286000" cy="3139321"/>
          </a:xfrm>
          <a:prstGeom prst="rect">
            <a:avLst/>
          </a:prstGeom>
          <a:noFill/>
        </p:spPr>
        <p:txBody>
          <a:bodyPr wrap="square" rtlCol="0">
            <a:spAutoFit/>
          </a:bodyPr>
          <a:lstStyle/>
          <a:p>
            <a:r>
              <a:rPr lang="en-US" dirty="0" smtClean="0">
                <a:solidFill>
                  <a:schemeClr val="bg1"/>
                </a:solidFill>
              </a:rPr>
              <a:t>As storms develop/CPS trigger, then depart, model moisture profiles  tend to modify quickly</a:t>
            </a:r>
          </a:p>
          <a:p>
            <a:r>
              <a:rPr lang="en-US" dirty="0" smtClean="0">
                <a:solidFill>
                  <a:schemeClr val="bg1"/>
                </a:solidFill>
              </a:rPr>
              <a:t>   * PWAT could change significantly, hour to hour	 </a:t>
            </a:r>
            <a:endParaRPr lang="en-US" dirty="0">
              <a:solidFill>
                <a:schemeClr val="bg1"/>
              </a:solidFill>
            </a:endParaRPr>
          </a:p>
        </p:txBody>
      </p:sp>
      <p:sp>
        <p:nvSpPr>
          <p:cNvPr id="14" name="TextBox 13"/>
          <p:cNvSpPr txBox="1"/>
          <p:nvPr/>
        </p:nvSpPr>
        <p:spPr>
          <a:xfrm>
            <a:off x="5105400" y="1600200"/>
            <a:ext cx="2057400" cy="1754326"/>
          </a:xfrm>
          <a:prstGeom prst="rect">
            <a:avLst/>
          </a:prstGeom>
          <a:noFill/>
        </p:spPr>
        <p:txBody>
          <a:bodyPr wrap="square" rtlCol="0">
            <a:spAutoFit/>
          </a:bodyPr>
          <a:lstStyle/>
          <a:p>
            <a:r>
              <a:rPr lang="en-US" dirty="0" smtClean="0">
                <a:solidFill>
                  <a:schemeClr val="bg1"/>
                </a:solidFill>
              </a:rPr>
              <a:t>Max Potential PWAT values should be less subject to wild fluctuations in time / space </a:t>
            </a:r>
            <a:endParaRPr lang="en-US" dirty="0">
              <a:solidFill>
                <a:schemeClr val="bg1"/>
              </a:solidFill>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85000" lnSpcReduction="20000"/>
          </a:bodyPr>
          <a:lstStyle/>
          <a:p>
            <a:pPr>
              <a:buNone/>
            </a:pPr>
            <a:r>
              <a:rPr lang="en-US" dirty="0" smtClean="0"/>
              <a:t>Arnott, J., 2007: Maximum potential precipitable water  development and application for forecasting flash flood potential. &lt;http://www.erh.noaa.gov/bgm/research.shtml&gt;.</a:t>
            </a:r>
          </a:p>
          <a:p>
            <a:pPr>
              <a:buNone/>
            </a:pPr>
            <a:r>
              <a:rPr lang="en-US" dirty="0" smtClean="0"/>
              <a:t> </a:t>
            </a:r>
          </a:p>
          <a:p>
            <a:pPr>
              <a:buNone/>
            </a:pPr>
            <a:r>
              <a:rPr lang="en-US" dirty="0" smtClean="0"/>
              <a:t>Davis, R. S., 2000: Detecting flash flood on small urban watersheds. Preprints, 15</a:t>
            </a:r>
            <a:r>
              <a:rPr lang="en-US" baseline="30000" dirty="0" smtClean="0"/>
              <a:t>th </a:t>
            </a:r>
            <a:r>
              <a:rPr lang="en-US" dirty="0" smtClean="0"/>
              <a:t>Conference on Hydrology, Amer. Meteor. Soc., 233-236. </a:t>
            </a:r>
          </a:p>
          <a:p>
            <a:endParaRPr lang="en-US" dirty="0" smtClean="0"/>
          </a:p>
          <a:p>
            <a:pPr>
              <a:buNone/>
            </a:pPr>
            <a:r>
              <a:rPr lang="en-US" dirty="0" smtClean="0"/>
              <a:t>Kelsch, M., 2001: The relationship between intense, short-duration precipitation and flash floods. Preprints, Symposium on Precipitation Extremes: Prediction, Impacts, and Responses, Amer. Meteor. Soc., 124-128. </a:t>
            </a:r>
          </a:p>
          <a:p>
            <a:pPr>
              <a:buNone/>
            </a:pP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371600" y="1295400"/>
            <a:ext cx="6553200" cy="3416320"/>
          </a:xfrm>
          <a:prstGeom prst="rect">
            <a:avLst/>
          </a:prstGeom>
          <a:noFill/>
        </p:spPr>
        <p:txBody>
          <a:bodyPr wrap="square" rtlCol="0">
            <a:spAutoFit/>
          </a:bodyPr>
          <a:lstStyle/>
          <a:p>
            <a:pPr algn="ctr"/>
            <a:r>
              <a:rPr lang="en-US" sz="7200" b="1" i="1" dirty="0" smtClean="0"/>
              <a:t>The End !!</a:t>
            </a:r>
          </a:p>
          <a:p>
            <a:endParaRPr lang="en-US" sz="7200" b="1" i="1" dirty="0" smtClean="0"/>
          </a:p>
          <a:p>
            <a:pPr algn="ctr"/>
            <a:r>
              <a:rPr lang="en-US" sz="7200" b="1" i="1" dirty="0" smtClean="0"/>
              <a:t>Questions ??</a:t>
            </a:r>
            <a:endParaRPr lang="en-US" sz="7200" b="1" i="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Flash Flood Warning Performance Improvement</a:t>
            </a:r>
            <a:endParaRPr lang="en-US" dirty="0"/>
          </a:p>
        </p:txBody>
      </p:sp>
      <p:sp>
        <p:nvSpPr>
          <p:cNvPr id="3" name="Text Placeholder 2"/>
          <p:cNvSpPr>
            <a:spLocks noGrp="1"/>
          </p:cNvSpPr>
          <p:nvPr>
            <p:ph type="body" idx="1"/>
          </p:nvPr>
        </p:nvSpPr>
        <p:spPr/>
        <p:txBody>
          <a:bodyPr>
            <a:normAutofit/>
          </a:bodyPr>
          <a:lstStyle/>
          <a:p>
            <a:r>
              <a:rPr lang="en-US" sz="3200" i="1" dirty="0" smtClean="0"/>
              <a:t>Motivation</a:t>
            </a:r>
            <a:endParaRPr lang="en-US" sz="32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ER FFW Statistics (2000-Present)</a:t>
            </a:r>
            <a:endParaRPr lang="en-US" dirty="0"/>
          </a:p>
        </p:txBody>
      </p:sp>
      <p:sp>
        <p:nvSpPr>
          <p:cNvPr id="5" name="TextBox 4"/>
          <p:cNvSpPr txBox="1"/>
          <p:nvPr/>
        </p:nvSpPr>
        <p:spPr>
          <a:xfrm>
            <a:off x="3124200" y="5791200"/>
            <a:ext cx="5257800" cy="369332"/>
          </a:xfrm>
          <a:prstGeom prst="rect">
            <a:avLst/>
          </a:prstGeom>
          <a:noFill/>
        </p:spPr>
        <p:txBody>
          <a:bodyPr wrap="square" rtlCol="0">
            <a:spAutoFit/>
          </a:bodyPr>
          <a:lstStyle/>
          <a:p>
            <a:r>
              <a:rPr lang="en-US" dirty="0" smtClean="0"/>
              <a:t>* Courtesy of NWS “Stats on Demand” Site</a:t>
            </a:r>
            <a:endParaRPr lang="en-US" dirty="0"/>
          </a:p>
        </p:txBody>
      </p:sp>
      <p:pic>
        <p:nvPicPr>
          <p:cNvPr id="7" name="Content Placeholder 6" descr="ER_verif_2000_present.gif"/>
          <p:cNvPicPr>
            <a:picLocks noGrp="1" noChangeAspect="1"/>
          </p:cNvPicPr>
          <p:nvPr>
            <p:ph idx="1"/>
          </p:nvPr>
        </p:nvPicPr>
        <p:blipFill>
          <a:blip r:embed="rId3" cstate="print"/>
          <a:stretch>
            <a:fillRect/>
          </a:stretch>
        </p:blipFill>
        <p:spPr>
          <a:xfrm>
            <a:off x="457200" y="1688851"/>
            <a:ext cx="8229600" cy="4110536"/>
          </a:xfr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ER FFW Statistics (2000-Present)</a:t>
            </a:r>
            <a:endParaRPr lang="en-US" dirty="0"/>
          </a:p>
        </p:txBody>
      </p:sp>
      <p:sp>
        <p:nvSpPr>
          <p:cNvPr id="5" name="TextBox 4"/>
          <p:cNvSpPr txBox="1"/>
          <p:nvPr/>
        </p:nvSpPr>
        <p:spPr>
          <a:xfrm>
            <a:off x="3124200" y="5791200"/>
            <a:ext cx="5257800" cy="369332"/>
          </a:xfrm>
          <a:prstGeom prst="rect">
            <a:avLst/>
          </a:prstGeom>
          <a:noFill/>
        </p:spPr>
        <p:txBody>
          <a:bodyPr wrap="square" rtlCol="0">
            <a:spAutoFit/>
          </a:bodyPr>
          <a:lstStyle/>
          <a:p>
            <a:r>
              <a:rPr lang="en-US" dirty="0" smtClean="0"/>
              <a:t>* Courtesy of NWS “Stats on Demand” Site</a:t>
            </a:r>
            <a:endParaRPr lang="en-US" dirty="0"/>
          </a:p>
        </p:txBody>
      </p:sp>
      <p:pic>
        <p:nvPicPr>
          <p:cNvPr id="7" name="Content Placeholder 6" descr="ER_verif_2000_present.gif"/>
          <p:cNvPicPr>
            <a:picLocks noGrp="1" noChangeAspect="1"/>
          </p:cNvPicPr>
          <p:nvPr>
            <p:ph idx="1"/>
          </p:nvPr>
        </p:nvPicPr>
        <p:blipFill>
          <a:blip r:embed="rId3" cstate="print"/>
          <a:stretch>
            <a:fillRect/>
          </a:stretch>
        </p:blipFill>
        <p:spPr>
          <a:xfrm>
            <a:off x="457200" y="1688851"/>
            <a:ext cx="8229600" cy="4110536"/>
          </a:xfrm>
        </p:spPr>
      </p:pic>
      <p:sp>
        <p:nvSpPr>
          <p:cNvPr id="6" name="Rectangle 5"/>
          <p:cNvSpPr/>
          <p:nvPr/>
        </p:nvSpPr>
        <p:spPr>
          <a:xfrm>
            <a:off x="5791200" y="5181600"/>
            <a:ext cx="2667000" cy="3048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t>ER FFW Stats: POD, FAR, and CSI </a:t>
            </a:r>
            <a:endParaRPr lang="en-US" dirty="0"/>
          </a:p>
        </p:txBody>
      </p:sp>
      <p:graphicFrame>
        <p:nvGraphicFramePr>
          <p:cNvPr id="5" name="Content Placeholder 4"/>
          <p:cNvGraphicFramePr>
            <a:graphicFrameLocks noGrp="1"/>
          </p:cNvGraphicFramePr>
          <p:nvPr>
            <p:ph idx="1"/>
          </p:nvPr>
        </p:nvGraphicFramePr>
        <p:xfrm>
          <a:off x="457200" y="1481138"/>
          <a:ext cx="8229600" cy="4525962"/>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ER FFW Stats: Lead-Time Numbers</a:t>
            </a:r>
            <a:endParaRPr lang="en-US" dirty="0"/>
          </a:p>
        </p:txBody>
      </p:sp>
      <p:sp>
        <p:nvSpPr>
          <p:cNvPr id="3" name="Text Placeholder 2"/>
          <p:cNvSpPr>
            <a:spLocks noGrp="1"/>
          </p:cNvSpPr>
          <p:nvPr>
            <p:ph type="body" idx="1"/>
          </p:nvPr>
        </p:nvSpPr>
        <p:spPr/>
        <p:txBody>
          <a:bodyPr>
            <a:normAutofit lnSpcReduction="10000"/>
          </a:bodyPr>
          <a:lstStyle/>
          <a:p>
            <a:r>
              <a:rPr lang="en-US" dirty="0" smtClean="0"/>
              <a:t>LT (Minutes): 2000 - Present</a:t>
            </a:r>
            <a:endParaRPr lang="en-US" dirty="0"/>
          </a:p>
        </p:txBody>
      </p:sp>
      <p:sp>
        <p:nvSpPr>
          <p:cNvPr id="4" name="Text Placeholder 3"/>
          <p:cNvSpPr>
            <a:spLocks noGrp="1"/>
          </p:cNvSpPr>
          <p:nvPr>
            <p:ph type="body" sz="half" idx="3"/>
          </p:nvPr>
        </p:nvSpPr>
        <p:spPr/>
        <p:txBody>
          <a:bodyPr>
            <a:normAutofit fontScale="92500"/>
          </a:bodyPr>
          <a:lstStyle/>
          <a:p>
            <a:r>
              <a:rPr lang="en-US" dirty="0" smtClean="0"/>
              <a:t>Percentage of Zero LT Warnings: 2000 - Present</a:t>
            </a:r>
            <a:endParaRPr lang="en-US" dirty="0"/>
          </a:p>
        </p:txBody>
      </p:sp>
      <p:graphicFrame>
        <p:nvGraphicFramePr>
          <p:cNvPr id="7" name="Content Placeholder 6"/>
          <p:cNvGraphicFramePr>
            <a:graphicFrameLocks noGrp="1"/>
          </p:cNvGraphicFramePr>
          <p:nvPr>
            <p:ph sz="quarter" idx="2"/>
          </p:nvPr>
        </p:nvGraphicFramePr>
        <p:xfrm>
          <a:off x="457200" y="1444625"/>
          <a:ext cx="4040188" cy="3941763"/>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8" name="Content Placeholder 7"/>
          <p:cNvGraphicFramePr>
            <a:graphicFrameLocks noGrp="1"/>
          </p:cNvGraphicFramePr>
          <p:nvPr>
            <p:ph sz="quarter" idx="4"/>
          </p:nvPr>
        </p:nvGraphicFramePr>
        <p:xfrm>
          <a:off x="4645025" y="1444625"/>
          <a:ext cx="4041775" cy="3941763"/>
        </p:xfrm>
        <a:graphic>
          <a:graphicData uri="http://schemas.openxmlformats.org/drawingml/2006/chart">
            <c:chart xmlns:c="http://schemas.openxmlformats.org/drawingml/2006/chart" xmlns:r="http://schemas.openxmlformats.org/officeDocument/2006/relationships" r:id="rId4"/>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Although overall trends in LT have been good through the last 10 years:</a:t>
            </a:r>
          </a:p>
          <a:p>
            <a:pPr lvl="1"/>
            <a:r>
              <a:rPr lang="en-US" dirty="0" smtClean="0"/>
              <a:t>Zero LT Warnings are still running around 15% </a:t>
            </a:r>
          </a:p>
          <a:p>
            <a:pPr lvl="2"/>
            <a:r>
              <a:rPr lang="en-US" dirty="0" smtClean="0"/>
              <a:t>About 1 out of every 6 FFW’s </a:t>
            </a:r>
          </a:p>
          <a:p>
            <a:pPr lvl="2"/>
            <a:r>
              <a:rPr lang="en-US" dirty="0" smtClean="0"/>
              <a:t>Simply in “reactive mode”</a:t>
            </a:r>
          </a:p>
          <a:p>
            <a:r>
              <a:rPr lang="en-US" dirty="0" smtClean="0"/>
              <a:t>POD has remained exemplary, however:</a:t>
            </a:r>
          </a:p>
          <a:p>
            <a:pPr lvl="2"/>
            <a:r>
              <a:rPr lang="en-US" dirty="0" smtClean="0"/>
              <a:t>FAR’s have steadily increased </a:t>
            </a:r>
          </a:p>
          <a:p>
            <a:pPr lvl="3"/>
            <a:r>
              <a:rPr lang="en-US" dirty="0" smtClean="0"/>
              <a:t>As a result, CSI’s have lowered over time</a:t>
            </a:r>
          </a:p>
          <a:p>
            <a:r>
              <a:rPr lang="en-US" dirty="0" smtClean="0"/>
              <a:t>What to do ?</a:t>
            </a:r>
            <a:endParaRPr lang="en-US" dirty="0"/>
          </a:p>
        </p:txBody>
      </p:sp>
      <p:sp>
        <p:nvSpPr>
          <p:cNvPr id="3" name="Title 2"/>
          <p:cNvSpPr>
            <a:spLocks noGrp="1"/>
          </p:cNvSpPr>
          <p:nvPr>
            <p:ph type="title"/>
          </p:nvPr>
        </p:nvSpPr>
        <p:spPr/>
        <p:txBody>
          <a:bodyPr/>
          <a:lstStyle/>
          <a:p>
            <a:r>
              <a:rPr lang="en-US" dirty="0" smtClean="0"/>
              <a:t>Things to Consider</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Flash Flood Warning Performance Improvement</a:t>
            </a:r>
            <a:endParaRPr lang="en-US" dirty="0"/>
          </a:p>
        </p:txBody>
      </p:sp>
      <p:sp>
        <p:nvSpPr>
          <p:cNvPr id="3" name="Text Placeholder 2"/>
          <p:cNvSpPr>
            <a:spLocks noGrp="1"/>
          </p:cNvSpPr>
          <p:nvPr>
            <p:ph type="body" idx="1"/>
          </p:nvPr>
        </p:nvSpPr>
        <p:spPr/>
        <p:txBody>
          <a:bodyPr>
            <a:normAutofit/>
          </a:bodyPr>
          <a:lstStyle/>
          <a:p>
            <a:r>
              <a:rPr lang="en-US" sz="3200" i="1" dirty="0" smtClean="0"/>
              <a:t>Methodology / Data</a:t>
            </a:r>
            <a:endParaRPr lang="en-US" sz="3200"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1734</TotalTime>
  <Words>2210</Words>
  <Application>Microsoft Office PowerPoint</Application>
  <PresentationFormat>On-screen Show (4:3)</PresentationFormat>
  <Paragraphs>237</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Concourse</vt:lpstr>
      <vt:lpstr>Flash Flood Warning Performance Improvement</vt:lpstr>
      <vt:lpstr>Outline</vt:lpstr>
      <vt:lpstr>Flash Flood Warning Performance Improvement</vt:lpstr>
      <vt:lpstr>ER FFW Statistics (2000-Present)</vt:lpstr>
      <vt:lpstr>ER FFW Statistics (2000-Present)</vt:lpstr>
      <vt:lpstr>ER FFW Stats: POD, FAR, and CSI </vt:lpstr>
      <vt:lpstr>ER FFW Stats: Lead-Time Numbers</vt:lpstr>
      <vt:lpstr>Things to Consider</vt:lpstr>
      <vt:lpstr>Flash Flood Warning Performance Improvement</vt:lpstr>
      <vt:lpstr>Can We Better Differentiate ?</vt:lpstr>
      <vt:lpstr>Looking Back to Go Forward</vt:lpstr>
      <vt:lpstr>Database</vt:lpstr>
      <vt:lpstr>Testing the Hypothesis</vt:lpstr>
      <vt:lpstr>Rainfall Rates and FFMP</vt:lpstr>
      <vt:lpstr>Flash Flood Warning Performance Improvement</vt:lpstr>
      <vt:lpstr>Heavy Rain Bursts </vt:lpstr>
      <vt:lpstr>Rates vs. Times Examples</vt:lpstr>
      <vt:lpstr>FFW vs. Actual Flooding</vt:lpstr>
      <vt:lpstr>FFW vs. Actual Flooding (LT Issues)</vt:lpstr>
      <vt:lpstr>Rainfall to FFG Ratios</vt:lpstr>
      <vt:lpstr>Warm Season Case</vt:lpstr>
      <vt:lpstr>Cool Season Case</vt:lpstr>
      <vt:lpstr>Flash Flood Warning Performance Improvement</vt:lpstr>
      <vt:lpstr>Summary</vt:lpstr>
      <vt:lpstr>Pre-Storm Interrogation</vt:lpstr>
      <vt:lpstr>Future Work</vt:lpstr>
      <vt:lpstr>BUFKIT Comparisons</vt:lpstr>
      <vt:lpstr>References</vt:lpstr>
      <vt:lpstr>Slide 29</vt:lpstr>
    </vt:vector>
  </TitlesOfParts>
  <Company>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Flash Flood Warning Performance Improvement</dc:title>
  <dc:creator>michael.jurewicz</dc:creator>
  <cp:lastModifiedBy>michael.jurewicz</cp:lastModifiedBy>
  <cp:revision>165</cp:revision>
  <dcterms:created xsi:type="dcterms:W3CDTF">2010-05-12T14:50:26Z</dcterms:created>
  <dcterms:modified xsi:type="dcterms:W3CDTF">2010-05-24T03:03:25Z</dcterms:modified>
</cp:coreProperties>
</file>